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7" r:id="rId2"/>
    <p:sldId id="300" r:id="rId3"/>
    <p:sldId id="309" r:id="rId4"/>
    <p:sldId id="310" r:id="rId5"/>
    <p:sldId id="311" r:id="rId6"/>
    <p:sldId id="355" r:id="rId7"/>
    <p:sldId id="381" r:id="rId8"/>
    <p:sldId id="312" r:id="rId9"/>
    <p:sldId id="320" r:id="rId10"/>
    <p:sldId id="317" r:id="rId11"/>
    <p:sldId id="336" r:id="rId12"/>
    <p:sldId id="295" r:id="rId13"/>
    <p:sldId id="353" r:id="rId14"/>
    <p:sldId id="354" r:id="rId15"/>
    <p:sldId id="313" r:id="rId16"/>
    <p:sldId id="348" r:id="rId17"/>
    <p:sldId id="347" r:id="rId18"/>
    <p:sldId id="360" r:id="rId19"/>
    <p:sldId id="362" r:id="rId20"/>
    <p:sldId id="363" r:id="rId21"/>
    <p:sldId id="365" r:id="rId22"/>
    <p:sldId id="366" r:id="rId23"/>
    <p:sldId id="357" r:id="rId24"/>
    <p:sldId id="345" r:id="rId25"/>
    <p:sldId id="351" r:id="rId26"/>
    <p:sldId id="352" r:id="rId27"/>
    <p:sldId id="371" r:id="rId28"/>
    <p:sldId id="373" r:id="rId29"/>
    <p:sldId id="374" r:id="rId30"/>
    <p:sldId id="376" r:id="rId31"/>
    <p:sldId id="377" r:id="rId32"/>
    <p:sldId id="379" r:id="rId33"/>
    <p:sldId id="380" r:id="rId34"/>
    <p:sldId id="356" r:id="rId35"/>
    <p:sldId id="346" r:id="rId36"/>
    <p:sldId id="338" r:id="rId37"/>
    <p:sldId id="339" r:id="rId38"/>
    <p:sldId id="340" r:id="rId39"/>
    <p:sldId id="326" r:id="rId40"/>
    <p:sldId id="3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426"/>
    <a:srgbClr val="EBAF8D"/>
    <a:srgbClr val="D96627"/>
    <a:srgbClr val="000000"/>
    <a:srgbClr val="00B050"/>
    <a:srgbClr val="718DB0"/>
    <a:srgbClr val="18C234"/>
    <a:srgbClr val="FF9900"/>
    <a:srgbClr val="595959"/>
    <a:srgbClr val="8D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23" autoAdjust="0"/>
    <p:restoredTop sz="94347" autoAdjust="0"/>
  </p:normalViewPr>
  <p:slideViewPr>
    <p:cSldViewPr snapToGrid="0">
      <p:cViewPr varScale="1">
        <p:scale>
          <a:sx n="118" d="100"/>
          <a:sy n="118" d="100"/>
        </p:scale>
        <p:origin x="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Sheet1!$F$2</c:f>
              <c:strCache>
                <c:ptCount val="1"/>
                <c:pt idx="0">
                  <c:v>Population Before(thousand)</c:v>
                </c:pt>
              </c:strCache>
            </c:strRef>
          </c:tx>
          <c:spPr>
            <a:solidFill>
              <a:srgbClr val="FE8686"/>
            </a:solidFill>
            <a:ln>
              <a:noFill/>
            </a:ln>
            <a:effectLst/>
          </c:spPr>
          <c:invertIfNegative val="0"/>
          <c:dPt>
            <c:idx val="4"/>
            <c:invertIfNegative val="0"/>
            <c:bubble3D val="0"/>
            <c:spPr>
              <a:solidFill>
                <a:srgbClr val="90F4A1"/>
              </a:solidFill>
              <a:ln>
                <a:noFill/>
              </a:ln>
              <a:effectLst/>
            </c:spPr>
            <c:extLst>
              <c:ext xmlns:c16="http://schemas.microsoft.com/office/drawing/2014/chart" uri="{C3380CC4-5D6E-409C-BE32-E72D297353CC}">
                <c16:uniqueId val="{00000000-E2CE-4437-9A9C-5F8F7F2601C5}"/>
              </c:ext>
            </c:extLst>
          </c:dPt>
          <c:dPt>
            <c:idx val="5"/>
            <c:invertIfNegative val="0"/>
            <c:bubble3D val="0"/>
            <c:spPr>
              <a:solidFill>
                <a:srgbClr val="FFCC99"/>
              </a:solidFill>
              <a:ln>
                <a:noFill/>
              </a:ln>
              <a:effectLst/>
            </c:spPr>
            <c:extLst>
              <c:ext xmlns:c16="http://schemas.microsoft.com/office/drawing/2014/chart" uri="{C3380CC4-5D6E-409C-BE32-E72D297353CC}">
                <c16:uniqueId val="{00000005-E2CE-4437-9A9C-5F8F7F2601C5}"/>
              </c:ext>
            </c:extLst>
          </c:dPt>
          <c:dPt>
            <c:idx val="6"/>
            <c:invertIfNegative val="0"/>
            <c:bubble3D val="0"/>
            <c:spPr>
              <a:solidFill>
                <a:srgbClr val="90F4A1"/>
              </a:solidFill>
              <a:ln>
                <a:noFill/>
              </a:ln>
              <a:effectLst/>
            </c:spPr>
            <c:extLst>
              <c:ext xmlns:c16="http://schemas.microsoft.com/office/drawing/2014/chart" uri="{C3380CC4-5D6E-409C-BE32-E72D297353CC}">
                <c16:uniqueId val="{00000002-E2CE-4437-9A9C-5F8F7F2601C5}"/>
              </c:ext>
            </c:extLst>
          </c:dPt>
          <c:dPt>
            <c:idx val="8"/>
            <c:invertIfNegative val="0"/>
            <c:bubble3D val="0"/>
            <c:spPr>
              <a:solidFill>
                <a:srgbClr val="FFCC99"/>
              </a:solidFill>
              <a:ln>
                <a:noFill/>
              </a:ln>
              <a:effectLst/>
            </c:spPr>
            <c:extLst>
              <c:ext xmlns:c16="http://schemas.microsoft.com/office/drawing/2014/chart" uri="{C3380CC4-5D6E-409C-BE32-E72D297353CC}">
                <c16:uniqueId val="{00000007-E2CE-4437-9A9C-5F8F7F2601C5}"/>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Sheet1!$B$3:$B$11</c:f>
              <c:strCache>
                <c:ptCount val="9"/>
                <c:pt idx="0">
                  <c:v>Grady</c:v>
                </c:pt>
                <c:pt idx="1">
                  <c:v>Flippin</c:v>
                </c:pt>
                <c:pt idx="2">
                  <c:v>Hardy</c:v>
                </c:pt>
                <c:pt idx="3">
                  <c:v>Sheridan</c:v>
                </c:pt>
                <c:pt idx="4">
                  <c:v>Green Forest</c:v>
                </c:pt>
                <c:pt idx="5">
                  <c:v>Gould</c:v>
                </c:pt>
                <c:pt idx="6">
                  <c:v>Dover</c:v>
                </c:pt>
                <c:pt idx="7">
                  <c:v>Vilonia</c:v>
                </c:pt>
                <c:pt idx="8">
                  <c:v>Silaom Springs</c:v>
                </c:pt>
              </c:strCache>
            </c:strRef>
          </c:cat>
          <c:val>
            <c:numRef>
              <c:f>Sheet1!$F$3:$F$11</c:f>
              <c:numCache>
                <c:formatCode>0</c:formatCode>
                <c:ptCount val="9"/>
                <c:pt idx="0">
                  <c:v>14.137</c:v>
                </c:pt>
                <c:pt idx="1">
                  <c:v>16.045999999999999</c:v>
                </c:pt>
                <c:pt idx="2">
                  <c:v>17.350999999999999</c:v>
                </c:pt>
                <c:pt idx="3">
                  <c:v>17.506</c:v>
                </c:pt>
                <c:pt idx="4">
                  <c:v>27.448</c:v>
                </c:pt>
                <c:pt idx="5">
                  <c:v>28.207999999999998</c:v>
                </c:pt>
                <c:pt idx="6">
                  <c:v>61.753999999999998</c:v>
                </c:pt>
                <c:pt idx="7">
                  <c:v>102.331</c:v>
                </c:pt>
                <c:pt idx="8">
                  <c:v>225.50399999999999</c:v>
                </c:pt>
              </c:numCache>
            </c:numRef>
          </c:val>
          <c:extLst>
            <c:ext xmlns:c16="http://schemas.microsoft.com/office/drawing/2014/chart" uri="{C3380CC4-5D6E-409C-BE32-E72D297353CC}">
              <c16:uniqueId val="{00000000-CD40-4C6C-AC1B-CF05C8440F97}"/>
            </c:ext>
          </c:extLst>
        </c:ser>
        <c:ser>
          <c:idx val="1"/>
          <c:order val="1"/>
          <c:tx>
            <c:strRef>
              <c:f>Sheet1!$G$2</c:f>
              <c:strCache>
                <c:ptCount val="1"/>
                <c:pt idx="0">
                  <c:v>Population After (thousand)</c:v>
                </c:pt>
              </c:strCache>
            </c:strRef>
          </c:tx>
          <c:spPr>
            <a:solidFill>
              <a:srgbClr val="FA0000"/>
            </a:solidFill>
            <a:ln>
              <a:noFill/>
            </a:ln>
            <a:effectLst/>
          </c:spPr>
          <c:invertIfNegative val="0"/>
          <c:dPt>
            <c:idx val="4"/>
            <c:invertIfNegative val="0"/>
            <c:bubble3D val="0"/>
            <c:spPr>
              <a:solidFill>
                <a:srgbClr val="00B050"/>
              </a:solidFill>
              <a:ln>
                <a:noFill/>
              </a:ln>
              <a:effectLst/>
            </c:spPr>
            <c:extLst>
              <c:ext xmlns:c16="http://schemas.microsoft.com/office/drawing/2014/chart" uri="{C3380CC4-5D6E-409C-BE32-E72D297353CC}">
                <c16:uniqueId val="{00000001-E2CE-4437-9A9C-5F8F7F2601C5}"/>
              </c:ext>
            </c:extLst>
          </c:dPt>
          <c:dPt>
            <c:idx val="5"/>
            <c:invertIfNegative val="0"/>
            <c:bubble3D val="0"/>
            <c:spPr>
              <a:solidFill>
                <a:srgbClr val="FF9900"/>
              </a:solidFill>
              <a:ln>
                <a:noFill/>
              </a:ln>
              <a:effectLst/>
            </c:spPr>
            <c:extLst>
              <c:ext xmlns:c16="http://schemas.microsoft.com/office/drawing/2014/chart" uri="{C3380CC4-5D6E-409C-BE32-E72D297353CC}">
                <c16:uniqueId val="{00000006-E2CE-4437-9A9C-5F8F7F2601C5}"/>
              </c:ext>
            </c:extLst>
          </c:dPt>
          <c:dPt>
            <c:idx val="6"/>
            <c:invertIfNegative val="0"/>
            <c:bubble3D val="0"/>
            <c:spPr>
              <a:solidFill>
                <a:srgbClr val="00B050"/>
              </a:solidFill>
              <a:ln>
                <a:noFill/>
              </a:ln>
              <a:effectLst/>
            </c:spPr>
            <c:extLst>
              <c:ext xmlns:c16="http://schemas.microsoft.com/office/drawing/2014/chart" uri="{C3380CC4-5D6E-409C-BE32-E72D297353CC}">
                <c16:uniqueId val="{00000004-E2CE-4437-9A9C-5F8F7F2601C5}"/>
              </c:ext>
            </c:extLst>
          </c:dPt>
          <c:dPt>
            <c:idx val="8"/>
            <c:invertIfNegative val="0"/>
            <c:bubble3D val="0"/>
            <c:spPr>
              <a:solidFill>
                <a:srgbClr val="FF9900"/>
              </a:solidFill>
              <a:ln>
                <a:noFill/>
              </a:ln>
              <a:effectLst/>
            </c:spPr>
            <c:extLst>
              <c:ext xmlns:c16="http://schemas.microsoft.com/office/drawing/2014/chart" uri="{C3380CC4-5D6E-409C-BE32-E72D297353CC}">
                <c16:uniqueId val="{00000008-E2CE-4437-9A9C-5F8F7F2601C5}"/>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Sheet1!$B$3:$B$11</c:f>
              <c:strCache>
                <c:ptCount val="9"/>
                <c:pt idx="0">
                  <c:v>Grady</c:v>
                </c:pt>
                <c:pt idx="1">
                  <c:v>Flippin</c:v>
                </c:pt>
                <c:pt idx="2">
                  <c:v>Hardy</c:v>
                </c:pt>
                <c:pt idx="3">
                  <c:v>Sheridan</c:v>
                </c:pt>
                <c:pt idx="4">
                  <c:v>Green Forest</c:v>
                </c:pt>
                <c:pt idx="5">
                  <c:v>Gould</c:v>
                </c:pt>
                <c:pt idx="6">
                  <c:v>Dover</c:v>
                </c:pt>
                <c:pt idx="7">
                  <c:v>Vilonia</c:v>
                </c:pt>
                <c:pt idx="8">
                  <c:v>Silaom Springs</c:v>
                </c:pt>
              </c:strCache>
            </c:strRef>
          </c:cat>
          <c:val>
            <c:numRef>
              <c:f>Sheet1!$G$3:$G$11</c:f>
              <c:numCache>
                <c:formatCode>0</c:formatCode>
                <c:ptCount val="9"/>
                <c:pt idx="0">
                  <c:v>13.81</c:v>
                </c:pt>
                <c:pt idx="1">
                  <c:v>16.369</c:v>
                </c:pt>
                <c:pt idx="2">
                  <c:v>17.138000000000002</c:v>
                </c:pt>
                <c:pt idx="3">
                  <c:v>18.164999999999999</c:v>
                </c:pt>
                <c:pt idx="4">
                  <c:v>27.943999999999999</c:v>
                </c:pt>
                <c:pt idx="5">
                  <c:v>25.73</c:v>
                </c:pt>
                <c:pt idx="6">
                  <c:v>63.835000000000001</c:v>
                </c:pt>
                <c:pt idx="7">
                  <c:v>123.654</c:v>
                </c:pt>
                <c:pt idx="8">
                  <c:v>266.3</c:v>
                </c:pt>
              </c:numCache>
            </c:numRef>
          </c:val>
          <c:extLst>
            <c:ext xmlns:c16="http://schemas.microsoft.com/office/drawing/2014/chart" uri="{C3380CC4-5D6E-409C-BE32-E72D297353CC}">
              <c16:uniqueId val="{00000001-CD40-4C6C-AC1B-CF05C8440F97}"/>
            </c:ext>
          </c:extLst>
        </c:ser>
        <c:dLbls>
          <c:dLblPos val="outEnd"/>
          <c:showLegendKey val="0"/>
          <c:showVal val="1"/>
          <c:showCatName val="0"/>
          <c:showSerName val="0"/>
          <c:showPercent val="0"/>
          <c:showBubbleSize val="0"/>
        </c:dLbls>
        <c:gapWidth val="219"/>
        <c:overlap val="-27"/>
        <c:axId val="1741494879"/>
        <c:axId val="1741495711"/>
      </c:barChart>
      <c:catAx>
        <c:axId val="1741494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41495711"/>
        <c:crosses val="autoZero"/>
        <c:auto val="1"/>
        <c:lblAlgn val="ctr"/>
        <c:lblOffset val="100"/>
        <c:noMultiLvlLbl val="0"/>
      </c:catAx>
      <c:valAx>
        <c:axId val="17414957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t>Population, thousands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41494879"/>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Sheet1!$J$14</c:f>
              <c:strCache>
                <c:ptCount val="1"/>
                <c:pt idx="0">
                  <c:v>PCI before (2018$) (thousand)</c:v>
                </c:pt>
              </c:strCache>
            </c:strRef>
          </c:tx>
          <c:spPr>
            <a:solidFill>
              <a:srgbClr val="FE8686"/>
            </a:solidFill>
            <a:ln>
              <a:noFill/>
            </a:ln>
            <a:effectLst/>
          </c:spPr>
          <c:invertIfNegative val="0"/>
          <c:dPt>
            <c:idx val="3"/>
            <c:invertIfNegative val="0"/>
            <c:bubble3D val="0"/>
            <c:spPr>
              <a:solidFill>
                <a:srgbClr val="FFCC99"/>
              </a:solidFill>
              <a:ln>
                <a:noFill/>
              </a:ln>
              <a:effectLst/>
            </c:spPr>
            <c:extLst>
              <c:ext xmlns:c16="http://schemas.microsoft.com/office/drawing/2014/chart" uri="{C3380CC4-5D6E-409C-BE32-E72D297353CC}">
                <c16:uniqueId val="{00000000-0612-43B4-AAF8-6012D95A1B8D}"/>
              </c:ext>
            </c:extLst>
          </c:dPt>
          <c:dPt>
            <c:idx val="4"/>
            <c:invertIfNegative val="0"/>
            <c:bubble3D val="0"/>
            <c:spPr>
              <a:solidFill>
                <a:srgbClr val="90F4A1"/>
              </a:solidFill>
              <a:ln>
                <a:noFill/>
              </a:ln>
              <a:effectLst/>
            </c:spPr>
            <c:extLst>
              <c:ext xmlns:c16="http://schemas.microsoft.com/office/drawing/2014/chart" uri="{C3380CC4-5D6E-409C-BE32-E72D297353CC}">
                <c16:uniqueId val="{00000004-0612-43B4-AAF8-6012D95A1B8D}"/>
              </c:ext>
            </c:extLst>
          </c:dPt>
          <c:dPt>
            <c:idx val="5"/>
            <c:invertIfNegative val="0"/>
            <c:bubble3D val="0"/>
            <c:spPr>
              <a:solidFill>
                <a:srgbClr val="90F4A1"/>
              </a:solidFill>
              <a:ln>
                <a:noFill/>
              </a:ln>
              <a:effectLst/>
            </c:spPr>
            <c:extLst>
              <c:ext xmlns:c16="http://schemas.microsoft.com/office/drawing/2014/chart" uri="{C3380CC4-5D6E-409C-BE32-E72D297353CC}">
                <c16:uniqueId val="{00000006-0612-43B4-AAF8-6012D95A1B8D}"/>
              </c:ext>
            </c:extLst>
          </c:dPt>
          <c:dPt>
            <c:idx val="8"/>
            <c:invertIfNegative val="0"/>
            <c:bubble3D val="0"/>
            <c:spPr>
              <a:solidFill>
                <a:srgbClr val="FFCC99"/>
              </a:solidFill>
              <a:ln>
                <a:noFill/>
              </a:ln>
              <a:effectLst/>
            </c:spPr>
            <c:extLst>
              <c:ext xmlns:c16="http://schemas.microsoft.com/office/drawing/2014/chart" uri="{C3380CC4-5D6E-409C-BE32-E72D297353CC}">
                <c16:uniqueId val="{00000002-0612-43B4-AAF8-6012D95A1B8D}"/>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Sheet1!$B$15:$B$23</c:f>
              <c:strCache>
                <c:ptCount val="9"/>
                <c:pt idx="0">
                  <c:v>Hardy</c:v>
                </c:pt>
                <c:pt idx="1">
                  <c:v>Flippin</c:v>
                </c:pt>
                <c:pt idx="2">
                  <c:v>Grady</c:v>
                </c:pt>
                <c:pt idx="3">
                  <c:v>Gould</c:v>
                </c:pt>
                <c:pt idx="4">
                  <c:v>Green Forest</c:v>
                </c:pt>
                <c:pt idx="5">
                  <c:v>Dover</c:v>
                </c:pt>
                <c:pt idx="6">
                  <c:v>Sheridan</c:v>
                </c:pt>
                <c:pt idx="7">
                  <c:v>Vilonia</c:v>
                </c:pt>
                <c:pt idx="8">
                  <c:v>Silaom Springs</c:v>
                </c:pt>
              </c:strCache>
            </c:strRef>
          </c:cat>
          <c:val>
            <c:numRef>
              <c:f>Sheet1!$J$15:$J$23</c:f>
              <c:numCache>
                <c:formatCode>0</c:formatCode>
                <c:ptCount val="9"/>
                <c:pt idx="0">
                  <c:v>25.143000000000001</c:v>
                </c:pt>
                <c:pt idx="1">
                  <c:v>25.54</c:v>
                </c:pt>
                <c:pt idx="2">
                  <c:v>25.875</c:v>
                </c:pt>
                <c:pt idx="3">
                  <c:v>27.315000000000001</c:v>
                </c:pt>
                <c:pt idx="4">
                  <c:v>27.917999999999999</c:v>
                </c:pt>
                <c:pt idx="5">
                  <c:v>32.639000000000003</c:v>
                </c:pt>
                <c:pt idx="6">
                  <c:v>34.21</c:v>
                </c:pt>
                <c:pt idx="7">
                  <c:v>34.466000000000001</c:v>
                </c:pt>
                <c:pt idx="8">
                  <c:v>56.314999999999998</c:v>
                </c:pt>
              </c:numCache>
            </c:numRef>
          </c:val>
          <c:extLst>
            <c:ext xmlns:c16="http://schemas.microsoft.com/office/drawing/2014/chart" uri="{C3380CC4-5D6E-409C-BE32-E72D297353CC}">
              <c16:uniqueId val="{00000000-3FDC-400D-AF85-C6E78E72014F}"/>
            </c:ext>
          </c:extLst>
        </c:ser>
        <c:ser>
          <c:idx val="1"/>
          <c:order val="1"/>
          <c:tx>
            <c:strRef>
              <c:f>Sheet1!$K$14</c:f>
              <c:strCache>
                <c:ptCount val="1"/>
                <c:pt idx="0">
                  <c:v>PCI after (2018$) (thousand)</c:v>
                </c:pt>
              </c:strCache>
            </c:strRef>
          </c:tx>
          <c:spPr>
            <a:solidFill>
              <a:srgbClr val="FA0000"/>
            </a:solidFill>
            <a:ln>
              <a:noFill/>
            </a:ln>
            <a:effectLst/>
          </c:spPr>
          <c:invertIfNegative val="0"/>
          <c:dPt>
            <c:idx val="3"/>
            <c:invertIfNegative val="0"/>
            <c:bubble3D val="0"/>
            <c:spPr>
              <a:solidFill>
                <a:srgbClr val="FF9900"/>
              </a:solidFill>
              <a:ln>
                <a:noFill/>
              </a:ln>
              <a:effectLst/>
            </c:spPr>
            <c:extLst>
              <c:ext xmlns:c16="http://schemas.microsoft.com/office/drawing/2014/chart" uri="{C3380CC4-5D6E-409C-BE32-E72D297353CC}">
                <c16:uniqueId val="{00000001-0612-43B4-AAF8-6012D95A1B8D}"/>
              </c:ext>
            </c:extLst>
          </c:dPt>
          <c:dPt>
            <c:idx val="4"/>
            <c:invertIfNegative val="0"/>
            <c:bubble3D val="0"/>
            <c:spPr>
              <a:solidFill>
                <a:srgbClr val="00B050"/>
              </a:solidFill>
              <a:ln>
                <a:noFill/>
              </a:ln>
              <a:effectLst/>
            </c:spPr>
            <c:extLst>
              <c:ext xmlns:c16="http://schemas.microsoft.com/office/drawing/2014/chart" uri="{C3380CC4-5D6E-409C-BE32-E72D297353CC}">
                <c16:uniqueId val="{00000005-0612-43B4-AAF8-6012D95A1B8D}"/>
              </c:ext>
            </c:extLst>
          </c:dPt>
          <c:dPt>
            <c:idx val="5"/>
            <c:invertIfNegative val="0"/>
            <c:bubble3D val="0"/>
            <c:spPr>
              <a:solidFill>
                <a:srgbClr val="00B050"/>
              </a:solidFill>
              <a:ln>
                <a:noFill/>
              </a:ln>
              <a:effectLst/>
            </c:spPr>
            <c:extLst>
              <c:ext xmlns:c16="http://schemas.microsoft.com/office/drawing/2014/chart" uri="{C3380CC4-5D6E-409C-BE32-E72D297353CC}">
                <c16:uniqueId val="{00000007-0612-43B4-AAF8-6012D95A1B8D}"/>
              </c:ext>
            </c:extLst>
          </c:dPt>
          <c:dPt>
            <c:idx val="8"/>
            <c:invertIfNegative val="0"/>
            <c:bubble3D val="0"/>
            <c:spPr>
              <a:solidFill>
                <a:srgbClr val="FF9900"/>
              </a:solidFill>
              <a:ln>
                <a:noFill/>
              </a:ln>
              <a:effectLst/>
            </c:spPr>
            <c:extLst>
              <c:ext xmlns:c16="http://schemas.microsoft.com/office/drawing/2014/chart" uri="{C3380CC4-5D6E-409C-BE32-E72D297353CC}">
                <c16:uniqueId val="{00000003-0612-43B4-AAF8-6012D95A1B8D}"/>
              </c:ext>
            </c:extLst>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Sheet1!$B$15:$B$23</c:f>
              <c:strCache>
                <c:ptCount val="9"/>
                <c:pt idx="0">
                  <c:v>Hardy</c:v>
                </c:pt>
                <c:pt idx="1">
                  <c:v>Flippin</c:v>
                </c:pt>
                <c:pt idx="2">
                  <c:v>Grady</c:v>
                </c:pt>
                <c:pt idx="3">
                  <c:v>Gould</c:v>
                </c:pt>
                <c:pt idx="4">
                  <c:v>Green Forest</c:v>
                </c:pt>
                <c:pt idx="5">
                  <c:v>Dover</c:v>
                </c:pt>
                <c:pt idx="6">
                  <c:v>Sheridan</c:v>
                </c:pt>
                <c:pt idx="7">
                  <c:v>Vilonia</c:v>
                </c:pt>
                <c:pt idx="8">
                  <c:v>Silaom Springs</c:v>
                </c:pt>
              </c:strCache>
            </c:strRef>
          </c:cat>
          <c:val>
            <c:numRef>
              <c:f>Sheet1!$K$15:$K$23</c:f>
              <c:numCache>
                <c:formatCode>0</c:formatCode>
                <c:ptCount val="9"/>
                <c:pt idx="0">
                  <c:v>32.839945667219197</c:v>
                </c:pt>
                <c:pt idx="1">
                  <c:v>31.317182615902528</c:v>
                </c:pt>
                <c:pt idx="2">
                  <c:v>26.320550897998938</c:v>
                </c:pt>
                <c:pt idx="3">
                  <c:v>33.260957184845942</c:v>
                </c:pt>
                <c:pt idx="4">
                  <c:v>33.831134527778588</c:v>
                </c:pt>
                <c:pt idx="5">
                  <c:v>34.738699064216426</c:v>
                </c:pt>
                <c:pt idx="6">
                  <c:v>37.917738683377181</c:v>
                </c:pt>
                <c:pt idx="7">
                  <c:v>36.833788722908494</c:v>
                </c:pt>
                <c:pt idx="8">
                  <c:v>83.611818473882138</c:v>
                </c:pt>
              </c:numCache>
            </c:numRef>
          </c:val>
          <c:extLst>
            <c:ext xmlns:c16="http://schemas.microsoft.com/office/drawing/2014/chart" uri="{C3380CC4-5D6E-409C-BE32-E72D297353CC}">
              <c16:uniqueId val="{00000001-3FDC-400D-AF85-C6E78E72014F}"/>
            </c:ext>
          </c:extLst>
        </c:ser>
        <c:dLbls>
          <c:dLblPos val="outEnd"/>
          <c:showLegendKey val="0"/>
          <c:showVal val="1"/>
          <c:showCatName val="0"/>
          <c:showSerName val="0"/>
          <c:showPercent val="0"/>
          <c:showBubbleSize val="0"/>
        </c:dLbls>
        <c:gapWidth val="219"/>
        <c:overlap val="-27"/>
        <c:axId val="1831868271"/>
        <c:axId val="1831870767"/>
      </c:barChart>
      <c:catAx>
        <c:axId val="183186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31870767"/>
        <c:crosses val="autoZero"/>
        <c:auto val="1"/>
        <c:lblAlgn val="ctr"/>
        <c:lblOffset val="100"/>
        <c:noMultiLvlLbl val="0"/>
      </c:catAx>
      <c:valAx>
        <c:axId val="18318707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a:t>PCI,</a:t>
                </a:r>
                <a:r>
                  <a:rPr lang="en-US" baseline="0" dirty="0"/>
                  <a:t> thousands $</a:t>
                </a: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831868271"/>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Grady!$C$2</c:f>
              <c:strCache>
                <c:ptCount val="1"/>
                <c:pt idx="0">
                  <c:v>Main Road</c:v>
                </c:pt>
              </c:strCache>
            </c:strRef>
          </c:tx>
          <c:spPr>
            <a:ln w="25400" cap="rnd">
              <a:noFill/>
              <a:round/>
            </a:ln>
            <a:effectLst/>
          </c:spPr>
          <c:marker>
            <c:symbol val="circle"/>
            <c:size val="13"/>
            <c:spPr>
              <a:solidFill>
                <a:srgbClr val="DF5A49"/>
              </a:solidFill>
              <a:ln w="9525">
                <a:solidFill>
                  <a:srgbClr val="DF5A49"/>
                </a:solidFill>
              </a:ln>
              <a:effectLst/>
            </c:spPr>
          </c:marker>
          <c:trendline>
            <c:name>Main Road Trendline</c:name>
            <c:spPr>
              <a:ln w="73025" cap="rnd">
                <a:solidFill>
                  <a:srgbClr val="DF5A49">
                    <a:lumMod val="20000"/>
                    <a:lumOff val="80000"/>
                  </a:srgbClr>
                </a:solidFill>
                <a:prstDash val="sysDash"/>
              </a:ln>
              <a:effectLst/>
            </c:spPr>
            <c:trendlineType val="linear"/>
            <c:dispRSqr val="0"/>
            <c:dispEq val="0"/>
          </c:trendline>
          <c:xVal>
            <c:numRef>
              <c:f>Grady!$B$3:$B$19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Grady!$C$3:$C$19</c:f>
              <c:numCache>
                <c:formatCode>General</c:formatCode>
                <c:ptCount val="17"/>
                <c:pt idx="0">
                  <c:v>5</c:v>
                </c:pt>
                <c:pt idx="1">
                  <c:v>5</c:v>
                </c:pt>
                <c:pt idx="2">
                  <c:v>4</c:v>
                </c:pt>
                <c:pt idx="3">
                  <c:v>3</c:v>
                </c:pt>
                <c:pt idx="4">
                  <c:v>1</c:v>
                </c:pt>
                <c:pt idx="5">
                  <c:v>2</c:v>
                </c:pt>
                <c:pt idx="6">
                  <c:v>4</c:v>
                </c:pt>
                <c:pt idx="7">
                  <c:v>0</c:v>
                </c:pt>
                <c:pt idx="8">
                  <c:v>0</c:v>
                </c:pt>
                <c:pt idx="9">
                  <c:v>3</c:v>
                </c:pt>
                <c:pt idx="10">
                  <c:v>0</c:v>
                </c:pt>
                <c:pt idx="11">
                  <c:v>0</c:v>
                </c:pt>
                <c:pt idx="12">
                  <c:v>0</c:v>
                </c:pt>
                <c:pt idx="13">
                  <c:v>0</c:v>
                </c:pt>
                <c:pt idx="14">
                  <c:v>0</c:v>
                </c:pt>
                <c:pt idx="15">
                  <c:v>0</c:v>
                </c:pt>
                <c:pt idx="16">
                  <c:v>0</c:v>
                </c:pt>
              </c:numCache>
            </c:numRef>
          </c:yVal>
          <c:smooth val="0"/>
          <c:extLst>
            <c:ext xmlns:c16="http://schemas.microsoft.com/office/drawing/2014/chart" uri="{C3380CC4-5D6E-409C-BE32-E72D297353CC}">
              <c16:uniqueId val="{00000000-AF5B-4989-ACEF-F8159F2D20A6}"/>
            </c:ext>
          </c:extLst>
        </c:ser>
        <c:ser>
          <c:idx val="1"/>
          <c:order val="1"/>
          <c:tx>
            <c:strRef>
              <c:f>Grady!$D$2</c:f>
              <c:strCache>
                <c:ptCount val="1"/>
                <c:pt idx="0">
                  <c:v>Bypass</c:v>
                </c:pt>
              </c:strCache>
            </c:strRef>
          </c:tx>
          <c:spPr>
            <a:ln w="25400" cap="rnd">
              <a:noFill/>
              <a:round/>
            </a:ln>
            <a:effectLst/>
          </c:spPr>
          <c:marker>
            <c:symbol val="circle"/>
            <c:size val="14"/>
            <c:spPr>
              <a:solidFill>
                <a:srgbClr val="33455C">
                  <a:lumMod val="60000"/>
                  <a:lumOff val="40000"/>
                </a:srgbClr>
              </a:solidFill>
              <a:ln w="9525">
                <a:solidFill>
                  <a:srgbClr val="33455C">
                    <a:lumMod val="60000"/>
                    <a:lumOff val="40000"/>
                  </a:srgbClr>
                </a:solidFill>
              </a:ln>
              <a:effectLst/>
            </c:spPr>
          </c:marker>
          <c:trendline>
            <c:name>Bypass Trendline</c:name>
            <c:spPr>
              <a:ln w="60325" cap="rnd">
                <a:solidFill>
                  <a:srgbClr val="33455C">
                    <a:lumMod val="20000"/>
                    <a:lumOff val="80000"/>
                  </a:srgbClr>
                </a:solidFill>
                <a:prstDash val="sysDash"/>
              </a:ln>
              <a:effectLst/>
            </c:spPr>
            <c:trendlineType val="linear"/>
            <c:dispRSqr val="0"/>
            <c:dispEq val="0"/>
          </c:trendline>
          <c:xVal>
            <c:numRef>
              <c:f>Grady!$B$3:$B$19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Grady!$D$3:$D$19</c:f>
              <c:numCache>
                <c:formatCode>General</c:formatCode>
                <c:ptCount val="17"/>
                <c:pt idx="10">
                  <c:v>2</c:v>
                </c:pt>
                <c:pt idx="11">
                  <c:v>2</c:v>
                </c:pt>
                <c:pt idx="12">
                  <c:v>2</c:v>
                </c:pt>
                <c:pt idx="13">
                  <c:v>3</c:v>
                </c:pt>
                <c:pt idx="14">
                  <c:v>2</c:v>
                </c:pt>
                <c:pt idx="15">
                  <c:v>1</c:v>
                </c:pt>
                <c:pt idx="16">
                  <c:v>3</c:v>
                </c:pt>
              </c:numCache>
            </c:numRef>
          </c:yVal>
          <c:smooth val="0"/>
          <c:extLst>
            <c:ext xmlns:c16="http://schemas.microsoft.com/office/drawing/2014/chart" uri="{C3380CC4-5D6E-409C-BE32-E72D297353CC}">
              <c16:uniqueId val="{00000001-AF5B-4989-ACEF-F8159F2D20A6}"/>
            </c:ext>
          </c:extLst>
        </c:ser>
        <c:dLbls>
          <c:showLegendKey val="0"/>
          <c:showVal val="0"/>
          <c:showCatName val="0"/>
          <c:showSerName val="0"/>
          <c:showPercent val="0"/>
          <c:showBubbleSize val="0"/>
        </c:dLbls>
        <c:axId val="315147327"/>
        <c:axId val="315141087"/>
      </c:scatterChart>
      <c:valAx>
        <c:axId val="3151473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dirty="0"/>
                  <a:t>Year</a:t>
                </a:r>
              </a:p>
            </c:rich>
          </c:tx>
          <c:layout>
            <c:manualLayout>
              <c:xMode val="edge"/>
              <c:yMode val="edge"/>
              <c:x val="0.51170003441759582"/>
              <c:y val="0.9020377200847051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315141087"/>
        <c:crosses val="autoZero"/>
        <c:crossBetween val="midCat"/>
        <c:majorUnit val="1"/>
      </c:valAx>
      <c:valAx>
        <c:axId val="315141087"/>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US"/>
                  <a:t>Number of Crashes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15147327"/>
        <c:crosses val="autoZero"/>
        <c:crossBetween val="midCat"/>
      </c:valAx>
      <c:spPr>
        <a:noFill/>
        <a:ln>
          <a:noFill/>
        </a:ln>
        <a:effectLst/>
      </c:spPr>
    </c:plotArea>
    <c:plotVisOnly val="1"/>
    <c:dispBlanksAs val="gap"/>
    <c:showDLblsOverMax val="0"/>
  </c:chart>
  <c:spPr>
    <a:noFill/>
    <a:ln>
      <a:noFill/>
    </a:ln>
    <a:effectLst/>
  </c:spPr>
  <c:txPr>
    <a:bodyPr/>
    <a:lstStyle/>
    <a:p>
      <a:pPr>
        <a:defRPr sz="2400">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90488313290228"/>
          <c:y val="0.13764381601383599"/>
          <c:w val="0.46665247850395852"/>
          <c:h val="0.78442740149125445"/>
        </c:manualLayout>
      </c:layout>
      <c:radarChart>
        <c:radarStyle val="marker"/>
        <c:varyColors val="0"/>
        <c:ser>
          <c:idx val="0"/>
          <c:order val="0"/>
          <c:tx>
            <c:strRef>
              <c:f>Sheet2!$A$2</c:f>
              <c:strCache>
                <c:ptCount val="1"/>
                <c:pt idx="0">
                  <c:v>Grady</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(Sheet2!$B$2:$D$2,Sheet2!$K$2:$M$2)</c:f>
              <c:numCache>
                <c:formatCode>General</c:formatCode>
                <c:ptCount val="6"/>
                <c:pt idx="0">
                  <c:v>3.9609999999999999</c:v>
                </c:pt>
                <c:pt idx="1">
                  <c:v>49</c:v>
                </c:pt>
                <c:pt idx="2" formatCode="0">
                  <c:v>24.269639025886061</c:v>
                </c:pt>
                <c:pt idx="3" formatCode="0">
                  <c:v>-2.3130791539930677</c:v>
                </c:pt>
                <c:pt idx="4" formatCode="0.00">
                  <c:v>-0.58234791280809262</c:v>
                </c:pt>
                <c:pt idx="5" formatCode="0">
                  <c:v>1.7219358376770559</c:v>
                </c:pt>
              </c:numCache>
            </c:numRef>
          </c:val>
          <c:extLst>
            <c:ext xmlns:c16="http://schemas.microsoft.com/office/drawing/2014/chart" uri="{C3380CC4-5D6E-409C-BE32-E72D297353CC}">
              <c16:uniqueId val="{00000000-BA3D-4A2D-819E-B187B063C5BD}"/>
            </c:ext>
          </c:extLst>
        </c:ser>
        <c:ser>
          <c:idx val="1"/>
          <c:order val="1"/>
          <c:tx>
            <c:strRef>
              <c:f>Sheet2!$A$3</c:f>
              <c:strCache>
                <c:ptCount val="1"/>
                <c:pt idx="0">
                  <c:v>Hardy</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(Sheet2!$B$3:$D$3,Sheet2!$K$3:$M$3)</c:f>
              <c:numCache>
                <c:formatCode>General</c:formatCode>
                <c:ptCount val="6"/>
                <c:pt idx="0">
                  <c:v>1.5</c:v>
                </c:pt>
                <c:pt idx="1">
                  <c:v>30</c:v>
                </c:pt>
                <c:pt idx="2" formatCode="0">
                  <c:v>25.00961470779415</c:v>
                </c:pt>
                <c:pt idx="3" formatCode="0">
                  <c:v>-1.2275949512996369</c:v>
                </c:pt>
                <c:pt idx="4" formatCode="0.00">
                  <c:v>-0.35239229700218289</c:v>
                </c:pt>
                <c:pt idx="5" formatCode="0">
                  <c:v>30.61267814985959</c:v>
                </c:pt>
              </c:numCache>
            </c:numRef>
          </c:val>
          <c:extLst>
            <c:ext xmlns:c16="http://schemas.microsoft.com/office/drawing/2014/chart" uri="{C3380CC4-5D6E-409C-BE32-E72D297353CC}">
              <c16:uniqueId val="{00000001-BA3D-4A2D-819E-B187B063C5BD}"/>
            </c:ext>
          </c:extLst>
        </c:ser>
        <c:ser>
          <c:idx val="2"/>
          <c:order val="2"/>
          <c:tx>
            <c:strRef>
              <c:f>Sheet2!$A$4</c:f>
              <c:strCache>
                <c:ptCount val="1"/>
                <c:pt idx="0">
                  <c:v>Flippin</c:v>
                </c:pt>
              </c:strCache>
            </c:strRef>
          </c:tx>
          <c:spPr>
            <a:ln w="34925" cap="rnd">
              <a:solidFill>
                <a:srgbClr val="0070C0"/>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(Sheet2!$B$4:$D$4,Sheet2!$K$4:$M$4)</c:f>
              <c:numCache>
                <c:formatCode>General</c:formatCode>
                <c:ptCount val="6"/>
                <c:pt idx="0">
                  <c:v>3.1629999999999998</c:v>
                </c:pt>
                <c:pt idx="1">
                  <c:v>47</c:v>
                </c:pt>
                <c:pt idx="3" formatCode="0">
                  <c:v>2.0129627321450827</c:v>
                </c:pt>
                <c:pt idx="4" formatCode="0.00">
                  <c:v>0.53689674349962146</c:v>
                </c:pt>
                <c:pt idx="5" formatCode="0">
                  <c:v>22.620135536031828</c:v>
                </c:pt>
              </c:numCache>
            </c:numRef>
          </c:val>
          <c:extLst>
            <c:ext xmlns:c16="http://schemas.microsoft.com/office/drawing/2014/chart" uri="{C3380CC4-5D6E-409C-BE32-E72D297353CC}">
              <c16:uniqueId val="{00000002-BA3D-4A2D-819E-B187B063C5BD}"/>
            </c:ext>
          </c:extLst>
        </c:ser>
        <c:ser>
          <c:idx val="3"/>
          <c:order val="3"/>
          <c:tx>
            <c:strRef>
              <c:f>Sheet2!$A$5</c:f>
              <c:strCache>
                <c:ptCount val="1"/>
                <c:pt idx="0">
                  <c:v>Sheridan</c:v>
                </c:pt>
              </c:strCache>
            </c:strRef>
          </c:tx>
          <c:spPr>
            <a:ln w="34925" cap="rnd">
              <a:solidFill>
                <a:srgbClr val="E27A3F"/>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(Sheet2!$B$5:$D$5,Sheet2!$K$5:$M$5)</c:f>
              <c:numCache>
                <c:formatCode>General</c:formatCode>
                <c:ptCount val="6"/>
                <c:pt idx="0">
                  <c:v>8.6310000000000002</c:v>
                </c:pt>
                <c:pt idx="1">
                  <c:v>74</c:v>
                </c:pt>
                <c:pt idx="2" formatCode="0">
                  <c:v>48.000684361486549</c:v>
                </c:pt>
                <c:pt idx="3" formatCode="0">
                  <c:v>3.7644236261853079</c:v>
                </c:pt>
                <c:pt idx="4" formatCode="0.00">
                  <c:v>1.0430350896630287</c:v>
                </c:pt>
                <c:pt idx="5" formatCode="0">
                  <c:v>10.838172123289038</c:v>
                </c:pt>
              </c:numCache>
            </c:numRef>
          </c:val>
          <c:extLst>
            <c:ext xmlns:c16="http://schemas.microsoft.com/office/drawing/2014/chart" uri="{C3380CC4-5D6E-409C-BE32-E72D297353CC}">
              <c16:uniqueId val="{00000003-BA3D-4A2D-819E-B187B063C5BD}"/>
            </c:ext>
          </c:extLst>
        </c:ser>
        <c:ser>
          <c:idx val="4"/>
          <c:order val="4"/>
          <c:tx>
            <c:strRef>
              <c:f>Sheet2!$A$6</c:f>
              <c:strCache>
                <c:ptCount val="1"/>
                <c:pt idx="0">
                  <c:v>Vilonia</c:v>
                </c:pt>
              </c:strCache>
            </c:strRef>
          </c:tx>
          <c:spPr>
            <a:ln w="34925" cap="rnd">
              <a:solidFill>
                <a:srgbClr val="EFC94C"/>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(Sheet2!$B$6:$D$6,Sheet2!$K$6:$M$6)</c:f>
              <c:numCache>
                <c:formatCode>General</c:formatCode>
                <c:ptCount val="6"/>
                <c:pt idx="0">
                  <c:v>10.4</c:v>
                </c:pt>
                <c:pt idx="1">
                  <c:v>56</c:v>
                </c:pt>
                <c:pt idx="2" formatCode="0">
                  <c:v>56.171150204630983</c:v>
                </c:pt>
                <c:pt idx="3" formatCode="0">
                  <c:v>20.837282934790043</c:v>
                </c:pt>
                <c:pt idx="4" formatCode="0.00">
                  <c:v>32.911959004753982</c:v>
                </c:pt>
                <c:pt idx="5" formatCode="0">
                  <c:v>6.8699260805097566</c:v>
                </c:pt>
              </c:numCache>
            </c:numRef>
          </c:val>
          <c:extLst>
            <c:ext xmlns:c16="http://schemas.microsoft.com/office/drawing/2014/chart" uri="{C3380CC4-5D6E-409C-BE32-E72D297353CC}">
              <c16:uniqueId val="{00000004-BA3D-4A2D-819E-B187B063C5BD}"/>
            </c:ext>
          </c:extLst>
        </c:ser>
        <c:dLbls>
          <c:showLegendKey val="0"/>
          <c:showVal val="0"/>
          <c:showCatName val="0"/>
          <c:showSerName val="0"/>
          <c:showPercent val="0"/>
          <c:showBubbleSize val="0"/>
        </c:dLbls>
        <c:axId val="1832710079"/>
        <c:axId val="1832715903"/>
      </c:radarChart>
      <c:catAx>
        <c:axId val="1832710079"/>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32715903"/>
        <c:crosses val="autoZero"/>
        <c:auto val="1"/>
        <c:lblAlgn val="ctr"/>
        <c:lblOffset val="100"/>
        <c:noMultiLvlLbl val="0"/>
      </c:catAx>
      <c:valAx>
        <c:axId val="1832715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32710079"/>
        <c:crosses val="autoZero"/>
        <c:crossBetween val="between"/>
        <c:majorUnit val="20"/>
      </c:valAx>
      <c:spPr>
        <a:noFill/>
        <a:ln>
          <a:noFill/>
        </a:ln>
        <a:effectLst/>
      </c:spPr>
    </c:plotArea>
    <c:legend>
      <c:legendPos val="t"/>
      <c:layout>
        <c:manualLayout>
          <c:xMode val="edge"/>
          <c:yMode val="edge"/>
          <c:x val="0.77883128065687068"/>
          <c:y val="0.34913523470582231"/>
          <c:w val="0.21975824448422593"/>
          <c:h val="0.337833424472155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15889158228854"/>
          <c:y val="4.8754176264472017E-2"/>
          <c:w val="0.79241305758871639"/>
          <c:h val="0.68289205033813827"/>
        </c:manualLayout>
      </c:layout>
      <c:scatterChart>
        <c:scatterStyle val="lineMarker"/>
        <c:varyColors val="0"/>
        <c:ser>
          <c:idx val="0"/>
          <c:order val="0"/>
          <c:tx>
            <c:strRef>
              <c:f>'Siloam Springs'!$C$2</c:f>
              <c:strCache>
                <c:ptCount val="1"/>
                <c:pt idx="0">
                  <c:v>Main Road</c:v>
                </c:pt>
              </c:strCache>
            </c:strRef>
          </c:tx>
          <c:spPr>
            <a:ln w="19050" cap="rnd">
              <a:noFill/>
              <a:round/>
            </a:ln>
            <a:effectLst/>
          </c:spPr>
          <c:marker>
            <c:symbol val="circle"/>
            <c:size val="12"/>
            <c:spPr>
              <a:solidFill>
                <a:schemeClr val="accent1"/>
              </a:solidFill>
              <a:ln w="9525">
                <a:solidFill>
                  <a:schemeClr val="accent1"/>
                </a:solidFill>
              </a:ln>
              <a:effectLst/>
            </c:spPr>
          </c:marker>
          <c:trendline>
            <c:name>Main Road Trendline</c:name>
            <c:spPr>
              <a:ln w="57150" cap="rnd">
                <a:solidFill>
                  <a:srgbClr val="33455C">
                    <a:lumMod val="20000"/>
                    <a:lumOff val="80000"/>
                  </a:srgbClr>
                </a:solidFill>
                <a:prstDash val="sysDash"/>
              </a:ln>
              <a:effectLst/>
            </c:spPr>
            <c:trendlineType val="linear"/>
            <c:dispRSqr val="0"/>
            <c:dispEq val="0"/>
          </c:trendline>
          <c:xVal>
            <c:numRef>
              <c:f>'Siloam Springs'!$B$3:$B$19</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'Siloam Springs'!$C$3:$C$19</c:f>
              <c:numCache>
                <c:formatCode>General</c:formatCode>
                <c:ptCount val="17"/>
                <c:pt idx="0">
                  <c:v>71</c:v>
                </c:pt>
                <c:pt idx="1">
                  <c:v>67</c:v>
                </c:pt>
                <c:pt idx="2">
                  <c:v>77</c:v>
                </c:pt>
                <c:pt idx="3">
                  <c:v>70</c:v>
                </c:pt>
                <c:pt idx="4">
                  <c:v>94</c:v>
                </c:pt>
                <c:pt idx="5">
                  <c:v>120</c:v>
                </c:pt>
                <c:pt idx="6">
                  <c:v>122</c:v>
                </c:pt>
                <c:pt idx="7">
                  <c:v>102</c:v>
                </c:pt>
                <c:pt idx="8">
                  <c:v>92</c:v>
                </c:pt>
                <c:pt idx="9">
                  <c:v>98</c:v>
                </c:pt>
                <c:pt idx="10">
                  <c:v>89</c:v>
                </c:pt>
                <c:pt idx="11">
                  <c:v>0</c:v>
                </c:pt>
                <c:pt idx="12">
                  <c:v>1</c:v>
                </c:pt>
                <c:pt idx="13">
                  <c:v>1</c:v>
                </c:pt>
                <c:pt idx="14">
                  <c:v>0</c:v>
                </c:pt>
                <c:pt idx="15">
                  <c:v>105</c:v>
                </c:pt>
                <c:pt idx="16">
                  <c:v>70</c:v>
                </c:pt>
              </c:numCache>
            </c:numRef>
          </c:yVal>
          <c:smooth val="0"/>
          <c:extLst>
            <c:ext xmlns:c16="http://schemas.microsoft.com/office/drawing/2014/chart" uri="{C3380CC4-5D6E-409C-BE32-E72D297353CC}">
              <c16:uniqueId val="{00000000-170A-4212-86FA-FC62CF059E36}"/>
            </c:ext>
          </c:extLst>
        </c:ser>
        <c:dLbls>
          <c:showLegendKey val="0"/>
          <c:showVal val="0"/>
          <c:showCatName val="0"/>
          <c:showSerName val="0"/>
          <c:showPercent val="0"/>
          <c:showBubbleSize val="0"/>
        </c:dLbls>
        <c:axId val="273408783"/>
        <c:axId val="273420847"/>
      </c:scatterChart>
      <c:valAx>
        <c:axId val="27340878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Year</a:t>
                </a:r>
              </a:p>
            </c:rich>
          </c:tx>
          <c:layout>
            <c:manualLayout>
              <c:xMode val="edge"/>
              <c:yMode val="edge"/>
              <c:x val="0.51898156420643626"/>
              <c:y val="0.91769792919504867"/>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73420847"/>
        <c:crosses val="autoZero"/>
        <c:crossBetween val="midCat"/>
        <c:majorUnit val="1"/>
      </c:valAx>
      <c:valAx>
        <c:axId val="273420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Number of Crashes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73408783"/>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540732806309316"/>
          <c:y val="0.1349775527363323"/>
          <c:w val="0.36118700398845843"/>
          <c:h val="0.68546334130699837"/>
        </c:manualLayout>
      </c:layout>
      <c:radarChart>
        <c:radarStyle val="marker"/>
        <c:varyColors val="0"/>
        <c:ser>
          <c:idx val="5"/>
          <c:order val="5"/>
          <c:tx>
            <c:strRef>
              <c:f>Sheet2!$A$7</c:f>
              <c:strCache>
                <c:ptCount val="1"/>
                <c:pt idx="0">
                  <c:v>Gould</c:v>
                </c:pt>
              </c:strCache>
            </c:strRef>
          </c:tx>
          <c:spPr>
            <a:ln w="34925" cap="rnd">
              <a:solidFill>
                <a:srgbClr val="404040"/>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(Sheet2!$B$7:$D$7,Sheet2!$K$7:$M$7)</c:f>
              <c:numCache>
                <c:formatCode>General</c:formatCode>
                <c:ptCount val="6"/>
                <c:pt idx="0">
                  <c:v>8.593</c:v>
                </c:pt>
                <c:pt idx="1">
                  <c:v>56</c:v>
                </c:pt>
                <c:pt idx="2" formatCode="0">
                  <c:v>37.028493627071413</c:v>
                </c:pt>
                <c:pt idx="3" formatCode="0">
                  <c:v>-8.784741917186615</c:v>
                </c:pt>
                <c:pt idx="4" formatCode="0.00">
                  <c:v>0</c:v>
                </c:pt>
                <c:pt idx="5" formatCode="0">
                  <c:v>21.768102452300717</c:v>
                </c:pt>
              </c:numCache>
            </c:numRef>
          </c:val>
          <c:extLst>
            <c:ext xmlns:c16="http://schemas.microsoft.com/office/drawing/2014/chart" uri="{C3380CC4-5D6E-409C-BE32-E72D297353CC}">
              <c16:uniqueId val="{00000000-3C88-4316-9A85-B387DC54B373}"/>
            </c:ext>
          </c:extLst>
        </c:ser>
        <c:ser>
          <c:idx val="6"/>
          <c:order val="6"/>
          <c:tx>
            <c:strRef>
              <c:f>Sheet2!$A$8</c:f>
              <c:strCache>
                <c:ptCount val="1"/>
                <c:pt idx="0">
                  <c:v>Silaom Springs</c:v>
                </c:pt>
              </c:strCache>
            </c:strRef>
          </c:tx>
          <c:spPr>
            <a:ln w="34925" cap="rnd">
              <a:solidFill>
                <a:srgbClr val="7199B0"/>
              </a:solidFill>
              <a:round/>
            </a:ln>
            <a:effectLst>
              <a:outerShdw blurRad="57150" dist="19050" dir="5400000" algn="ctr" rotWithShape="0">
                <a:srgbClr val="000000">
                  <a:alpha val="63000"/>
                </a:srgbClr>
              </a:outerShdw>
            </a:effectLst>
          </c:spPr>
          <c:marker>
            <c:symbol val="none"/>
          </c:marker>
          <c:cat>
            <c:strRef>
              <c:f>(Sheet2!$B$1:$D$1,Sheet2!$K$1:$M$1)</c:f>
              <c:strCache>
                <c:ptCount val="6"/>
                <c:pt idx="0">
                  <c:v>Length(miles)</c:v>
                </c:pt>
                <c:pt idx="1">
                  <c:v>Duration(months)</c:v>
                </c:pt>
                <c:pt idx="2">
                  <c:v>Cost(2018$ millions)</c:v>
                </c:pt>
                <c:pt idx="3">
                  <c:v>Pop change %</c:v>
                </c:pt>
                <c:pt idx="4">
                  <c:v>Density Change </c:v>
                </c:pt>
                <c:pt idx="5">
                  <c:v>PCI Change %</c:v>
                </c:pt>
              </c:strCache>
            </c:strRef>
          </c:cat>
          <c:val>
            <c:numRef>
              <c:f>(Sheet2!$B$8:$D$8,Sheet2!$K$8:$M$8)</c:f>
              <c:numCache>
                <c:formatCode>General</c:formatCode>
                <c:ptCount val="6"/>
                <c:pt idx="0">
                  <c:v>1.613</c:v>
                </c:pt>
                <c:pt idx="1">
                  <c:v>33</c:v>
                </c:pt>
                <c:pt idx="2" formatCode="0">
                  <c:v>14.012180874393591</c:v>
                </c:pt>
                <c:pt idx="3" formatCode="0">
                  <c:v>18.091031644671489</c:v>
                </c:pt>
                <c:pt idx="4" formatCode="0.00">
                  <c:v>48.144826283987925</c:v>
                </c:pt>
                <c:pt idx="5" formatCode="0">
                  <c:v>48.471665584448445</c:v>
                </c:pt>
              </c:numCache>
            </c:numRef>
          </c:val>
          <c:extLst>
            <c:ext xmlns:c16="http://schemas.microsoft.com/office/drawing/2014/chart" uri="{C3380CC4-5D6E-409C-BE32-E72D297353CC}">
              <c16:uniqueId val="{00000001-3C88-4316-9A85-B387DC54B373}"/>
            </c:ext>
          </c:extLst>
        </c:ser>
        <c:dLbls>
          <c:showLegendKey val="0"/>
          <c:showVal val="0"/>
          <c:showCatName val="0"/>
          <c:showSerName val="0"/>
          <c:showPercent val="0"/>
          <c:showBubbleSize val="0"/>
        </c:dLbls>
        <c:axId val="1832715071"/>
        <c:axId val="1832716735"/>
        <c:extLst>
          <c:ext xmlns:c15="http://schemas.microsoft.com/office/drawing/2012/chart" uri="{02D57815-91ED-43cb-92C2-25804820EDAC}">
            <c15:filteredRadarSeries>
              <c15:ser>
                <c:idx val="0"/>
                <c:order val="0"/>
                <c:tx>
                  <c:strRef>
                    <c:extLst>
                      <c:ext uri="{02D57815-91ED-43cb-92C2-25804820EDAC}">
                        <c15:formulaRef>
                          <c15:sqref>Sheet2!$A$2</c15:sqref>
                        </c15:formulaRef>
                      </c:ext>
                    </c:extLst>
                    <c:strCache>
                      <c:ptCount val="1"/>
                      <c:pt idx="0">
                        <c:v>Grady</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extLst>
                      <c:ext uri="{02D57815-91ED-43cb-92C2-25804820EDAC}">
                        <c15:formulaRef>
                          <c15:sqref>(Sheet2!$B$1:$D$1,Sheet2!$K$1:$M$1)</c15:sqref>
                        </c15:formulaRef>
                      </c:ext>
                    </c:extLst>
                    <c:strCache>
                      <c:ptCount val="6"/>
                      <c:pt idx="0">
                        <c:v>Length(miles)</c:v>
                      </c:pt>
                      <c:pt idx="1">
                        <c:v>Duration(months)</c:v>
                      </c:pt>
                      <c:pt idx="2">
                        <c:v>Cost(2018$ millions)</c:v>
                      </c:pt>
                      <c:pt idx="3">
                        <c:v>Pop change %</c:v>
                      </c:pt>
                      <c:pt idx="4">
                        <c:v>Density Change </c:v>
                      </c:pt>
                      <c:pt idx="5">
                        <c:v>PCI Change %</c:v>
                      </c:pt>
                    </c:strCache>
                  </c:strRef>
                </c:cat>
                <c:val>
                  <c:numRef>
                    <c:extLst>
                      <c:ext uri="{02D57815-91ED-43cb-92C2-25804820EDAC}">
                        <c15:formulaRef>
                          <c15:sqref>(Sheet2!$B$2:$D$2,Sheet2!$K$2:$M$2)</c15:sqref>
                        </c15:formulaRef>
                      </c:ext>
                    </c:extLst>
                    <c:numCache>
                      <c:formatCode>General</c:formatCode>
                      <c:ptCount val="6"/>
                      <c:pt idx="0">
                        <c:v>3.9609999999999999</c:v>
                      </c:pt>
                      <c:pt idx="1">
                        <c:v>49</c:v>
                      </c:pt>
                      <c:pt idx="2" formatCode="0">
                        <c:v>24.269639025886061</c:v>
                      </c:pt>
                      <c:pt idx="3" formatCode="0">
                        <c:v>-2.3130791539930677</c:v>
                      </c:pt>
                      <c:pt idx="4" formatCode="0.00">
                        <c:v>-0.58234791280809262</c:v>
                      </c:pt>
                      <c:pt idx="5" formatCode="0">
                        <c:v>1.7219358376770559</c:v>
                      </c:pt>
                    </c:numCache>
                  </c:numRef>
                </c:val>
                <c:extLst>
                  <c:ext xmlns:c16="http://schemas.microsoft.com/office/drawing/2014/chart" uri="{C3380CC4-5D6E-409C-BE32-E72D297353CC}">
                    <c16:uniqueId val="{00000002-3C88-4316-9A85-B387DC54B373}"/>
                  </c:ext>
                </c:extLst>
              </c15:ser>
            </c15:filteredRadarSeries>
            <c15:filteredRadarSeries>
              <c15:ser>
                <c:idx val="1"/>
                <c:order val="1"/>
                <c:tx>
                  <c:strRef>
                    <c:extLst xmlns:c15="http://schemas.microsoft.com/office/drawing/2012/chart">
                      <c:ext xmlns:c15="http://schemas.microsoft.com/office/drawing/2012/chart" uri="{02D57815-91ED-43cb-92C2-25804820EDAC}">
                        <c15:formulaRef>
                          <c15:sqref>Sheet2!$A$3</c15:sqref>
                        </c15:formulaRef>
                      </c:ext>
                    </c:extLst>
                    <c:strCache>
                      <c:ptCount val="1"/>
                      <c:pt idx="0">
                        <c:v>Hardy</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extLst xmlns:c15="http://schemas.microsoft.com/office/drawing/2012/chart">
                      <c:ext xmlns:c15="http://schemas.microsoft.com/office/drawing/2012/chart" uri="{02D57815-91ED-43cb-92C2-25804820EDAC}">
                        <c15:formulaRef>
                          <c15:sqref>(Sheet2!$B$1:$D$1,Sheet2!$K$1:$M$1)</c15:sqref>
                        </c15:formulaRef>
                      </c:ext>
                    </c:extLst>
                    <c:strCache>
                      <c:ptCount val="6"/>
                      <c:pt idx="0">
                        <c:v>Length(miles)</c:v>
                      </c:pt>
                      <c:pt idx="1">
                        <c:v>Duration(months)</c:v>
                      </c:pt>
                      <c:pt idx="2">
                        <c:v>Cost(2018$ millions)</c:v>
                      </c:pt>
                      <c:pt idx="3">
                        <c:v>Pop change %</c:v>
                      </c:pt>
                      <c:pt idx="4">
                        <c:v>Density Change </c:v>
                      </c:pt>
                      <c:pt idx="5">
                        <c:v>PCI Change %</c:v>
                      </c:pt>
                    </c:strCache>
                  </c:strRef>
                </c:cat>
                <c:val>
                  <c:numRef>
                    <c:extLst xmlns:c15="http://schemas.microsoft.com/office/drawing/2012/chart">
                      <c:ext xmlns:c15="http://schemas.microsoft.com/office/drawing/2012/chart" uri="{02D57815-91ED-43cb-92C2-25804820EDAC}">
                        <c15:formulaRef>
                          <c15:sqref>(Sheet2!$B$3:$D$3,Sheet2!$K$3:$M$3)</c15:sqref>
                        </c15:formulaRef>
                      </c:ext>
                    </c:extLst>
                    <c:numCache>
                      <c:formatCode>General</c:formatCode>
                      <c:ptCount val="6"/>
                      <c:pt idx="0">
                        <c:v>1.5</c:v>
                      </c:pt>
                      <c:pt idx="1">
                        <c:v>30</c:v>
                      </c:pt>
                      <c:pt idx="2" formatCode="0">
                        <c:v>25.00961470779415</c:v>
                      </c:pt>
                      <c:pt idx="3" formatCode="0">
                        <c:v>-1.2275949512996369</c:v>
                      </c:pt>
                      <c:pt idx="4" formatCode="0.00">
                        <c:v>-0.35239229700218289</c:v>
                      </c:pt>
                      <c:pt idx="5" formatCode="0">
                        <c:v>30.61267814985959</c:v>
                      </c:pt>
                    </c:numCache>
                  </c:numRef>
                </c:val>
                <c:extLst xmlns:c15="http://schemas.microsoft.com/office/drawing/2012/chart">
                  <c:ext xmlns:c16="http://schemas.microsoft.com/office/drawing/2014/chart" uri="{C3380CC4-5D6E-409C-BE32-E72D297353CC}">
                    <c16:uniqueId val="{00000003-3C88-4316-9A85-B387DC54B373}"/>
                  </c:ext>
                </c:extLst>
              </c15:ser>
            </c15:filteredRadarSeries>
            <c15:filteredRadarSeries>
              <c15:ser>
                <c:idx val="2"/>
                <c:order val="2"/>
                <c:tx>
                  <c:strRef>
                    <c:extLst xmlns:c15="http://schemas.microsoft.com/office/drawing/2012/chart">
                      <c:ext xmlns:c15="http://schemas.microsoft.com/office/drawing/2012/chart" uri="{02D57815-91ED-43cb-92C2-25804820EDAC}">
                        <c15:formulaRef>
                          <c15:sqref>Sheet2!$A$4</c15:sqref>
                        </c15:formulaRef>
                      </c:ext>
                    </c:extLst>
                    <c:strCache>
                      <c:ptCount val="1"/>
                      <c:pt idx="0">
                        <c:v>Flippin</c:v>
                      </c:pt>
                    </c:strCache>
                  </c:strRef>
                </c:tx>
                <c:spPr>
                  <a:ln w="34925" cap="rnd">
                    <a:solidFill>
                      <a:schemeClr val="accent3"/>
                    </a:solidFill>
                    <a:round/>
                  </a:ln>
                  <a:effectLst>
                    <a:outerShdw blurRad="57150" dist="19050" dir="5400000" algn="ctr" rotWithShape="0">
                      <a:srgbClr val="000000">
                        <a:alpha val="63000"/>
                      </a:srgbClr>
                    </a:outerShdw>
                  </a:effectLst>
                </c:spPr>
                <c:marker>
                  <c:symbol val="none"/>
                </c:marker>
                <c:cat>
                  <c:strRef>
                    <c:extLst xmlns:c15="http://schemas.microsoft.com/office/drawing/2012/chart">
                      <c:ext xmlns:c15="http://schemas.microsoft.com/office/drawing/2012/chart" uri="{02D57815-91ED-43cb-92C2-25804820EDAC}">
                        <c15:formulaRef>
                          <c15:sqref>(Sheet2!$B$1:$D$1,Sheet2!$K$1:$M$1)</c15:sqref>
                        </c15:formulaRef>
                      </c:ext>
                    </c:extLst>
                    <c:strCache>
                      <c:ptCount val="6"/>
                      <c:pt idx="0">
                        <c:v>Length(miles)</c:v>
                      </c:pt>
                      <c:pt idx="1">
                        <c:v>Duration(months)</c:v>
                      </c:pt>
                      <c:pt idx="2">
                        <c:v>Cost(2018$ millions)</c:v>
                      </c:pt>
                      <c:pt idx="3">
                        <c:v>Pop change %</c:v>
                      </c:pt>
                      <c:pt idx="4">
                        <c:v>Density Change </c:v>
                      </c:pt>
                      <c:pt idx="5">
                        <c:v>PCI Change %</c:v>
                      </c:pt>
                    </c:strCache>
                  </c:strRef>
                </c:cat>
                <c:val>
                  <c:numRef>
                    <c:extLst xmlns:c15="http://schemas.microsoft.com/office/drawing/2012/chart">
                      <c:ext xmlns:c15="http://schemas.microsoft.com/office/drawing/2012/chart" uri="{02D57815-91ED-43cb-92C2-25804820EDAC}">
                        <c15:formulaRef>
                          <c15:sqref>(Sheet2!$B$4:$D$4,Sheet2!$K$4:$M$4)</c15:sqref>
                        </c15:formulaRef>
                      </c:ext>
                    </c:extLst>
                    <c:numCache>
                      <c:formatCode>General</c:formatCode>
                      <c:ptCount val="6"/>
                      <c:pt idx="0">
                        <c:v>3.1629999999999998</c:v>
                      </c:pt>
                      <c:pt idx="1">
                        <c:v>47</c:v>
                      </c:pt>
                      <c:pt idx="3" formatCode="0">
                        <c:v>2.0129627321450827</c:v>
                      </c:pt>
                      <c:pt idx="4" formatCode="0.00">
                        <c:v>0.53689674349962146</c:v>
                      </c:pt>
                      <c:pt idx="5" formatCode="0">
                        <c:v>22.620135536031828</c:v>
                      </c:pt>
                    </c:numCache>
                  </c:numRef>
                </c:val>
                <c:extLst xmlns:c15="http://schemas.microsoft.com/office/drawing/2012/chart">
                  <c:ext xmlns:c16="http://schemas.microsoft.com/office/drawing/2014/chart" uri="{C3380CC4-5D6E-409C-BE32-E72D297353CC}">
                    <c16:uniqueId val="{00000004-3C88-4316-9A85-B387DC54B373}"/>
                  </c:ext>
                </c:extLst>
              </c15:ser>
            </c15:filteredRadarSeries>
            <c15:filteredRadarSeries>
              <c15:ser>
                <c:idx val="3"/>
                <c:order val="3"/>
                <c:tx>
                  <c:strRef>
                    <c:extLst xmlns:c15="http://schemas.microsoft.com/office/drawing/2012/chart">
                      <c:ext xmlns:c15="http://schemas.microsoft.com/office/drawing/2012/chart" uri="{02D57815-91ED-43cb-92C2-25804820EDAC}">
                        <c15:formulaRef>
                          <c15:sqref>Sheet2!$A$5</c15:sqref>
                        </c15:formulaRef>
                      </c:ext>
                    </c:extLst>
                    <c:strCache>
                      <c:ptCount val="1"/>
                      <c:pt idx="0">
                        <c:v>Sheridan</c:v>
                      </c:pt>
                    </c:strCache>
                  </c:strRef>
                </c:tx>
                <c:spPr>
                  <a:ln w="34925" cap="rnd">
                    <a:solidFill>
                      <a:schemeClr val="accent4"/>
                    </a:solidFill>
                    <a:round/>
                  </a:ln>
                  <a:effectLst>
                    <a:outerShdw blurRad="57150" dist="19050" dir="5400000" algn="ctr" rotWithShape="0">
                      <a:srgbClr val="000000">
                        <a:alpha val="63000"/>
                      </a:srgbClr>
                    </a:outerShdw>
                  </a:effectLst>
                </c:spPr>
                <c:marker>
                  <c:symbol val="none"/>
                </c:marker>
                <c:cat>
                  <c:strRef>
                    <c:extLst xmlns:c15="http://schemas.microsoft.com/office/drawing/2012/chart">
                      <c:ext xmlns:c15="http://schemas.microsoft.com/office/drawing/2012/chart" uri="{02D57815-91ED-43cb-92C2-25804820EDAC}">
                        <c15:formulaRef>
                          <c15:sqref>(Sheet2!$B$1:$D$1,Sheet2!$K$1:$M$1)</c15:sqref>
                        </c15:formulaRef>
                      </c:ext>
                    </c:extLst>
                    <c:strCache>
                      <c:ptCount val="6"/>
                      <c:pt idx="0">
                        <c:v>Length(miles)</c:v>
                      </c:pt>
                      <c:pt idx="1">
                        <c:v>Duration(months)</c:v>
                      </c:pt>
                      <c:pt idx="2">
                        <c:v>Cost(2018$ millions)</c:v>
                      </c:pt>
                      <c:pt idx="3">
                        <c:v>Pop change %</c:v>
                      </c:pt>
                      <c:pt idx="4">
                        <c:v>Density Change </c:v>
                      </c:pt>
                      <c:pt idx="5">
                        <c:v>PCI Change %</c:v>
                      </c:pt>
                    </c:strCache>
                  </c:strRef>
                </c:cat>
                <c:val>
                  <c:numRef>
                    <c:extLst xmlns:c15="http://schemas.microsoft.com/office/drawing/2012/chart">
                      <c:ext xmlns:c15="http://schemas.microsoft.com/office/drawing/2012/chart" uri="{02D57815-91ED-43cb-92C2-25804820EDAC}">
                        <c15:formulaRef>
                          <c15:sqref>(Sheet2!$B$5:$D$5,Sheet2!$K$5:$M$5)</c15:sqref>
                        </c15:formulaRef>
                      </c:ext>
                    </c:extLst>
                    <c:numCache>
                      <c:formatCode>General</c:formatCode>
                      <c:ptCount val="6"/>
                      <c:pt idx="0">
                        <c:v>8.6310000000000002</c:v>
                      </c:pt>
                      <c:pt idx="1">
                        <c:v>74</c:v>
                      </c:pt>
                      <c:pt idx="2" formatCode="0">
                        <c:v>48.000684361486549</c:v>
                      </c:pt>
                      <c:pt idx="3" formatCode="0">
                        <c:v>3.7644236261853079</c:v>
                      </c:pt>
                      <c:pt idx="4" formatCode="0.00">
                        <c:v>1.0430350896630287</c:v>
                      </c:pt>
                      <c:pt idx="5" formatCode="0">
                        <c:v>10.838172123289038</c:v>
                      </c:pt>
                    </c:numCache>
                  </c:numRef>
                </c:val>
                <c:extLst xmlns:c15="http://schemas.microsoft.com/office/drawing/2012/chart">
                  <c:ext xmlns:c16="http://schemas.microsoft.com/office/drawing/2014/chart" uri="{C3380CC4-5D6E-409C-BE32-E72D297353CC}">
                    <c16:uniqueId val="{00000005-3C88-4316-9A85-B387DC54B373}"/>
                  </c:ext>
                </c:extLst>
              </c15:ser>
            </c15:filteredRadarSeries>
            <c15:filteredRadarSeries>
              <c15:ser>
                <c:idx val="4"/>
                <c:order val="4"/>
                <c:tx>
                  <c:strRef>
                    <c:extLst xmlns:c15="http://schemas.microsoft.com/office/drawing/2012/chart">
                      <c:ext xmlns:c15="http://schemas.microsoft.com/office/drawing/2012/chart" uri="{02D57815-91ED-43cb-92C2-25804820EDAC}">
                        <c15:formulaRef>
                          <c15:sqref>Sheet2!$A$6</c15:sqref>
                        </c15:formulaRef>
                      </c:ext>
                    </c:extLst>
                    <c:strCache>
                      <c:ptCount val="1"/>
                      <c:pt idx="0">
                        <c:v>Vilonia</c:v>
                      </c:pt>
                    </c:strCache>
                  </c:strRef>
                </c:tx>
                <c:spPr>
                  <a:ln w="34925" cap="rnd">
                    <a:solidFill>
                      <a:schemeClr val="accent5"/>
                    </a:solidFill>
                    <a:round/>
                  </a:ln>
                  <a:effectLst>
                    <a:outerShdw blurRad="57150" dist="19050" dir="5400000" algn="ctr" rotWithShape="0">
                      <a:srgbClr val="000000">
                        <a:alpha val="63000"/>
                      </a:srgbClr>
                    </a:outerShdw>
                  </a:effectLst>
                </c:spPr>
                <c:marker>
                  <c:symbol val="none"/>
                </c:marker>
                <c:cat>
                  <c:strRef>
                    <c:extLst xmlns:c15="http://schemas.microsoft.com/office/drawing/2012/chart">
                      <c:ext xmlns:c15="http://schemas.microsoft.com/office/drawing/2012/chart" uri="{02D57815-91ED-43cb-92C2-25804820EDAC}">
                        <c15:formulaRef>
                          <c15:sqref>(Sheet2!$B$1:$D$1,Sheet2!$K$1:$M$1)</c15:sqref>
                        </c15:formulaRef>
                      </c:ext>
                    </c:extLst>
                    <c:strCache>
                      <c:ptCount val="6"/>
                      <c:pt idx="0">
                        <c:v>Length(miles)</c:v>
                      </c:pt>
                      <c:pt idx="1">
                        <c:v>Duration(months)</c:v>
                      </c:pt>
                      <c:pt idx="2">
                        <c:v>Cost(2018$ millions)</c:v>
                      </c:pt>
                      <c:pt idx="3">
                        <c:v>Pop change %</c:v>
                      </c:pt>
                      <c:pt idx="4">
                        <c:v>Density Change </c:v>
                      </c:pt>
                      <c:pt idx="5">
                        <c:v>PCI Change %</c:v>
                      </c:pt>
                    </c:strCache>
                  </c:strRef>
                </c:cat>
                <c:val>
                  <c:numRef>
                    <c:extLst xmlns:c15="http://schemas.microsoft.com/office/drawing/2012/chart">
                      <c:ext xmlns:c15="http://schemas.microsoft.com/office/drawing/2012/chart" uri="{02D57815-91ED-43cb-92C2-25804820EDAC}">
                        <c15:formulaRef>
                          <c15:sqref>(Sheet2!$B$6:$D$6,Sheet2!$K$6:$M$6)</c15:sqref>
                        </c15:formulaRef>
                      </c:ext>
                    </c:extLst>
                    <c:numCache>
                      <c:formatCode>General</c:formatCode>
                      <c:ptCount val="6"/>
                      <c:pt idx="0">
                        <c:v>10.4</c:v>
                      </c:pt>
                      <c:pt idx="1">
                        <c:v>56</c:v>
                      </c:pt>
                      <c:pt idx="2" formatCode="0">
                        <c:v>56.171150204630983</c:v>
                      </c:pt>
                      <c:pt idx="3" formatCode="0">
                        <c:v>20.837282934790043</c:v>
                      </c:pt>
                      <c:pt idx="4" formatCode="0.00">
                        <c:v>32.911959004753982</c:v>
                      </c:pt>
                      <c:pt idx="5" formatCode="0">
                        <c:v>6.8699260805097566</c:v>
                      </c:pt>
                    </c:numCache>
                  </c:numRef>
                </c:val>
                <c:extLst xmlns:c15="http://schemas.microsoft.com/office/drawing/2012/chart">
                  <c:ext xmlns:c16="http://schemas.microsoft.com/office/drawing/2014/chart" uri="{C3380CC4-5D6E-409C-BE32-E72D297353CC}">
                    <c16:uniqueId val="{00000006-3C88-4316-9A85-B387DC54B373}"/>
                  </c:ext>
                </c:extLst>
              </c15:ser>
            </c15:filteredRadarSeries>
          </c:ext>
        </c:extLst>
      </c:radarChart>
      <c:catAx>
        <c:axId val="183271507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32716735"/>
        <c:crosses val="autoZero"/>
        <c:auto val="1"/>
        <c:lblAlgn val="ctr"/>
        <c:lblOffset val="100"/>
        <c:noMultiLvlLbl val="0"/>
      </c:catAx>
      <c:valAx>
        <c:axId val="1832716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32715071"/>
        <c:crosses val="autoZero"/>
        <c:crossBetween val="between"/>
      </c:valAx>
      <c:spPr>
        <a:noFill/>
        <a:ln>
          <a:noFill/>
        </a:ln>
        <a:effectLst/>
      </c:spPr>
    </c:plotArea>
    <c:legend>
      <c:legendPos val="t"/>
      <c:layout>
        <c:manualLayout>
          <c:xMode val="edge"/>
          <c:yMode val="edge"/>
          <c:x val="5.093744736456806E-2"/>
          <c:y val="0.40755784009853835"/>
          <c:w val="0.23791838403141657"/>
          <c:h val="0.14454111963142796"/>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BF63F-A484-4B7B-B390-7F340BDE4D53}" type="doc">
      <dgm:prSet loTypeId="urn:microsoft.com/office/officeart/2005/8/layout/vList2" loCatId="list" qsTypeId="urn:microsoft.com/office/officeart/2005/8/quickstyle/simple1" qsCatId="simple" csTypeId="urn:microsoft.com/office/officeart/2005/8/colors/colorful2" csCatId="colorful" phldr="1"/>
      <dgm:spPr/>
    </dgm:pt>
    <dgm:pt modelId="{A4B3AF16-00AA-41CD-995D-97FB876565F6}">
      <dgm:prSet phldrT="[Text]" custT="1"/>
      <dgm:spPr/>
      <dgm:t>
        <a:bodyPr/>
        <a:lstStyle/>
        <a:p>
          <a:r>
            <a:rPr lang="en-US" sz="4000" dirty="0"/>
            <a:t>ARDOT</a:t>
          </a:r>
        </a:p>
      </dgm:t>
    </dgm:pt>
    <dgm:pt modelId="{86D4944E-251E-4BCA-94EA-47BB96CB6F1F}" type="parTrans" cxnId="{9D4AAA66-7569-4B76-9F5E-10310B9F4812}">
      <dgm:prSet/>
      <dgm:spPr/>
      <dgm:t>
        <a:bodyPr/>
        <a:lstStyle/>
        <a:p>
          <a:endParaRPr lang="en-US" sz="4000"/>
        </a:p>
      </dgm:t>
    </dgm:pt>
    <dgm:pt modelId="{9AF653F6-ABFF-494A-BADD-A028F60D9035}" type="sibTrans" cxnId="{9D4AAA66-7569-4B76-9F5E-10310B9F4812}">
      <dgm:prSet/>
      <dgm:spPr/>
      <dgm:t>
        <a:bodyPr/>
        <a:lstStyle/>
        <a:p>
          <a:endParaRPr lang="en-US" sz="4000"/>
        </a:p>
      </dgm:t>
    </dgm:pt>
    <dgm:pt modelId="{F7E06F81-8DFA-4159-8A0C-60A9DB1AEB2A}">
      <dgm:prSet phldrT="[Text]" custT="1">
        <dgm:style>
          <a:lnRef idx="3">
            <a:schemeClr val="lt1"/>
          </a:lnRef>
          <a:fillRef idx="1">
            <a:schemeClr val="accent1"/>
          </a:fillRef>
          <a:effectRef idx="1">
            <a:schemeClr val="accent1"/>
          </a:effectRef>
          <a:fontRef idx="minor">
            <a:schemeClr val="lt1"/>
          </a:fontRef>
        </dgm:style>
      </dgm:prSet>
      <dgm:spPr/>
      <dgm:t>
        <a:bodyPr/>
        <a:lstStyle/>
        <a:p>
          <a:r>
            <a:rPr lang="en-US" sz="4000" dirty="0"/>
            <a:t>Businesses</a:t>
          </a:r>
        </a:p>
      </dgm:t>
    </dgm:pt>
    <dgm:pt modelId="{45C596DD-D69C-495F-B163-5F2E999529F7}" type="parTrans" cxnId="{DB678602-2E92-49F9-B3CD-51E5516C864A}">
      <dgm:prSet/>
      <dgm:spPr/>
      <dgm:t>
        <a:bodyPr/>
        <a:lstStyle/>
        <a:p>
          <a:endParaRPr lang="en-US" sz="4000"/>
        </a:p>
      </dgm:t>
    </dgm:pt>
    <dgm:pt modelId="{8614F90B-6C6D-460B-93A9-5AF8A8A53F12}" type="sibTrans" cxnId="{DB678602-2E92-49F9-B3CD-51E5516C864A}">
      <dgm:prSet/>
      <dgm:spPr/>
      <dgm:t>
        <a:bodyPr/>
        <a:lstStyle/>
        <a:p>
          <a:endParaRPr lang="en-US" sz="4000"/>
        </a:p>
      </dgm:t>
    </dgm:pt>
    <dgm:pt modelId="{8663F1B5-C2E3-445E-A613-B3B97F63B660}">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4000" dirty="0"/>
            <a:t>Citizens</a:t>
          </a:r>
        </a:p>
      </dgm:t>
    </dgm:pt>
    <dgm:pt modelId="{770273CB-A1D7-4368-9B87-A151E17BB13C}" type="parTrans" cxnId="{2965E0F3-BF04-4082-B98B-E257A6948496}">
      <dgm:prSet/>
      <dgm:spPr/>
      <dgm:t>
        <a:bodyPr/>
        <a:lstStyle/>
        <a:p>
          <a:endParaRPr lang="en-US" sz="4000"/>
        </a:p>
      </dgm:t>
    </dgm:pt>
    <dgm:pt modelId="{4982F6DD-544B-4E31-A784-B3DDAF5278AB}" type="sibTrans" cxnId="{2965E0F3-BF04-4082-B98B-E257A6948496}">
      <dgm:prSet/>
      <dgm:spPr/>
      <dgm:t>
        <a:bodyPr/>
        <a:lstStyle/>
        <a:p>
          <a:endParaRPr lang="en-US" sz="4000"/>
        </a:p>
      </dgm:t>
    </dgm:pt>
    <dgm:pt modelId="{CEBF4BD9-3B67-47AB-9D2B-7B1796A71A84}" type="pres">
      <dgm:prSet presAssocID="{C27BF63F-A484-4B7B-B390-7F340BDE4D53}" presName="linear" presStyleCnt="0">
        <dgm:presLayoutVars>
          <dgm:animLvl val="lvl"/>
          <dgm:resizeHandles val="exact"/>
        </dgm:presLayoutVars>
      </dgm:prSet>
      <dgm:spPr/>
    </dgm:pt>
    <dgm:pt modelId="{8851D1D3-53B5-43BA-8B35-52BD2E084187}" type="pres">
      <dgm:prSet presAssocID="{A4B3AF16-00AA-41CD-995D-97FB876565F6}" presName="parentText" presStyleLbl="node1" presStyleIdx="0" presStyleCnt="3">
        <dgm:presLayoutVars>
          <dgm:chMax val="0"/>
          <dgm:bulletEnabled val="1"/>
        </dgm:presLayoutVars>
      </dgm:prSet>
      <dgm:spPr/>
    </dgm:pt>
    <dgm:pt modelId="{3D02D78B-E005-4F09-8B5C-D5145D09B96A}" type="pres">
      <dgm:prSet presAssocID="{9AF653F6-ABFF-494A-BADD-A028F60D9035}" presName="spacer" presStyleCnt="0"/>
      <dgm:spPr/>
    </dgm:pt>
    <dgm:pt modelId="{AEE3B722-C7D8-4BDB-ADF3-B1FCE3405C2B}" type="pres">
      <dgm:prSet presAssocID="{F7E06F81-8DFA-4159-8A0C-60A9DB1AEB2A}" presName="parentText" presStyleLbl="node1" presStyleIdx="1" presStyleCnt="3">
        <dgm:presLayoutVars>
          <dgm:chMax val="0"/>
          <dgm:bulletEnabled val="1"/>
        </dgm:presLayoutVars>
      </dgm:prSet>
      <dgm:spPr/>
    </dgm:pt>
    <dgm:pt modelId="{3839E0B2-9D93-49D0-B7A3-EE72F22EF81E}" type="pres">
      <dgm:prSet presAssocID="{8614F90B-6C6D-460B-93A9-5AF8A8A53F12}" presName="spacer" presStyleCnt="0"/>
      <dgm:spPr/>
    </dgm:pt>
    <dgm:pt modelId="{FDB9BE07-5EFD-4CD2-B67E-B977D6BCFA67}" type="pres">
      <dgm:prSet presAssocID="{8663F1B5-C2E3-445E-A613-B3B97F63B660}" presName="parentText" presStyleLbl="node1" presStyleIdx="2" presStyleCnt="3">
        <dgm:presLayoutVars>
          <dgm:chMax val="0"/>
          <dgm:bulletEnabled val="1"/>
        </dgm:presLayoutVars>
      </dgm:prSet>
      <dgm:spPr/>
    </dgm:pt>
  </dgm:ptLst>
  <dgm:cxnLst>
    <dgm:cxn modelId="{DB678602-2E92-49F9-B3CD-51E5516C864A}" srcId="{C27BF63F-A484-4B7B-B390-7F340BDE4D53}" destId="{F7E06F81-8DFA-4159-8A0C-60A9DB1AEB2A}" srcOrd="1" destOrd="0" parTransId="{45C596DD-D69C-495F-B163-5F2E999529F7}" sibTransId="{8614F90B-6C6D-460B-93A9-5AF8A8A53F12}"/>
    <dgm:cxn modelId="{199CC71E-9A1F-4886-AD3D-3DD16889CA02}" type="presOf" srcId="{C27BF63F-A484-4B7B-B390-7F340BDE4D53}" destId="{CEBF4BD9-3B67-47AB-9D2B-7B1796A71A84}" srcOrd="0" destOrd="0" presId="urn:microsoft.com/office/officeart/2005/8/layout/vList2"/>
    <dgm:cxn modelId="{9D4AAA66-7569-4B76-9F5E-10310B9F4812}" srcId="{C27BF63F-A484-4B7B-B390-7F340BDE4D53}" destId="{A4B3AF16-00AA-41CD-995D-97FB876565F6}" srcOrd="0" destOrd="0" parTransId="{86D4944E-251E-4BCA-94EA-47BB96CB6F1F}" sibTransId="{9AF653F6-ABFF-494A-BADD-A028F60D9035}"/>
    <dgm:cxn modelId="{C303834B-7390-4C08-8FF0-2C2D46DD9DEA}" type="presOf" srcId="{8663F1B5-C2E3-445E-A613-B3B97F63B660}" destId="{FDB9BE07-5EFD-4CD2-B67E-B977D6BCFA67}" srcOrd="0" destOrd="0" presId="urn:microsoft.com/office/officeart/2005/8/layout/vList2"/>
    <dgm:cxn modelId="{92A93186-E775-43BF-980A-24CA96FAB61A}" type="presOf" srcId="{F7E06F81-8DFA-4159-8A0C-60A9DB1AEB2A}" destId="{AEE3B722-C7D8-4BDB-ADF3-B1FCE3405C2B}" srcOrd="0" destOrd="0" presId="urn:microsoft.com/office/officeart/2005/8/layout/vList2"/>
    <dgm:cxn modelId="{337282C0-A3D5-4C69-91F4-CF32D8673CCE}" type="presOf" srcId="{A4B3AF16-00AA-41CD-995D-97FB876565F6}" destId="{8851D1D3-53B5-43BA-8B35-52BD2E084187}" srcOrd="0" destOrd="0" presId="urn:microsoft.com/office/officeart/2005/8/layout/vList2"/>
    <dgm:cxn modelId="{2965E0F3-BF04-4082-B98B-E257A6948496}" srcId="{C27BF63F-A484-4B7B-B390-7F340BDE4D53}" destId="{8663F1B5-C2E3-445E-A613-B3B97F63B660}" srcOrd="2" destOrd="0" parTransId="{770273CB-A1D7-4368-9B87-A151E17BB13C}" sibTransId="{4982F6DD-544B-4E31-A784-B3DDAF5278AB}"/>
    <dgm:cxn modelId="{F51E7381-CED4-44FB-B019-8D5F2B25A0AA}" type="presParOf" srcId="{CEBF4BD9-3B67-47AB-9D2B-7B1796A71A84}" destId="{8851D1D3-53B5-43BA-8B35-52BD2E084187}" srcOrd="0" destOrd="0" presId="urn:microsoft.com/office/officeart/2005/8/layout/vList2"/>
    <dgm:cxn modelId="{994D9A3A-D323-4F87-8B6A-BDF2B80EA909}" type="presParOf" srcId="{CEBF4BD9-3B67-47AB-9D2B-7B1796A71A84}" destId="{3D02D78B-E005-4F09-8B5C-D5145D09B96A}" srcOrd="1" destOrd="0" presId="urn:microsoft.com/office/officeart/2005/8/layout/vList2"/>
    <dgm:cxn modelId="{95A91B96-366F-4C1C-A8A3-A2BD7F740AB1}" type="presParOf" srcId="{CEBF4BD9-3B67-47AB-9D2B-7B1796A71A84}" destId="{AEE3B722-C7D8-4BDB-ADF3-B1FCE3405C2B}" srcOrd="2" destOrd="0" presId="urn:microsoft.com/office/officeart/2005/8/layout/vList2"/>
    <dgm:cxn modelId="{27FDBCA0-FF30-415A-9CAA-FECE6BFCF980}" type="presParOf" srcId="{CEBF4BD9-3B67-47AB-9D2B-7B1796A71A84}" destId="{3839E0B2-9D93-49D0-B7A3-EE72F22EF81E}" srcOrd="3" destOrd="0" presId="urn:microsoft.com/office/officeart/2005/8/layout/vList2"/>
    <dgm:cxn modelId="{C114B256-798A-45FC-B167-2FFAB287A54D}" type="presParOf" srcId="{CEBF4BD9-3B67-47AB-9D2B-7B1796A71A84}" destId="{FDB9BE07-5EFD-4CD2-B67E-B977D6BCFA6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1D1D3-53B5-43BA-8B35-52BD2E084187}">
      <dsp:nvSpPr>
        <dsp:cNvPr id="0" name=""/>
        <dsp:cNvSpPr/>
      </dsp:nvSpPr>
      <dsp:spPr>
        <a:xfrm>
          <a:off x="0" y="163268"/>
          <a:ext cx="4246266" cy="1216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ARDOT</a:t>
          </a:r>
        </a:p>
      </dsp:txBody>
      <dsp:txXfrm>
        <a:off x="59399" y="222667"/>
        <a:ext cx="4127468" cy="1098002"/>
      </dsp:txXfrm>
    </dsp:sp>
    <dsp:sp modelId="{AEE3B722-C7D8-4BDB-ADF3-B1FCE3405C2B}">
      <dsp:nvSpPr>
        <dsp:cNvPr id="0" name=""/>
        <dsp:cNvSpPr/>
      </dsp:nvSpPr>
      <dsp:spPr>
        <a:xfrm>
          <a:off x="0" y="1567269"/>
          <a:ext cx="4246266" cy="1216800"/>
        </a:xfrm>
        <a:prstGeom prst="round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Businesses</a:t>
          </a:r>
        </a:p>
      </dsp:txBody>
      <dsp:txXfrm>
        <a:off x="59399" y="1626668"/>
        <a:ext cx="4127468" cy="1098002"/>
      </dsp:txXfrm>
    </dsp:sp>
    <dsp:sp modelId="{FDB9BE07-5EFD-4CD2-B67E-B977D6BCFA67}">
      <dsp:nvSpPr>
        <dsp:cNvPr id="0" name=""/>
        <dsp:cNvSpPr/>
      </dsp:nvSpPr>
      <dsp:spPr>
        <a:xfrm>
          <a:off x="0" y="2971269"/>
          <a:ext cx="4246266" cy="1216800"/>
        </a:xfrm>
        <a:prstGeom prst="roundRect">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Citizens</a:t>
          </a:r>
        </a:p>
      </dsp:txBody>
      <dsp:txXfrm>
        <a:off x="59399" y="3030668"/>
        <a:ext cx="4127468"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490" cy="458604"/>
          </a:xfrm>
          <a:prstGeom prst="rect">
            <a:avLst/>
          </a:prstGeom>
        </p:spPr>
        <p:txBody>
          <a:bodyPr vert="horz" lIns="89622" tIns="44811" rIns="89622" bIns="44811" rtlCol="0"/>
          <a:lstStyle>
            <a:lvl1pPr algn="l">
              <a:defRPr sz="1200"/>
            </a:lvl1pPr>
          </a:lstStyle>
          <a:p>
            <a:endParaRPr lang="en-US"/>
          </a:p>
        </p:txBody>
      </p:sp>
      <p:sp>
        <p:nvSpPr>
          <p:cNvPr id="3" name="Date Placeholder 2"/>
          <p:cNvSpPr>
            <a:spLocks noGrp="1"/>
          </p:cNvSpPr>
          <p:nvPr>
            <p:ph type="dt" sz="quarter" idx="1"/>
          </p:nvPr>
        </p:nvSpPr>
        <p:spPr>
          <a:xfrm>
            <a:off x="3884960" y="1"/>
            <a:ext cx="2971490" cy="458604"/>
          </a:xfrm>
          <a:prstGeom prst="rect">
            <a:avLst/>
          </a:prstGeom>
        </p:spPr>
        <p:txBody>
          <a:bodyPr vert="horz" lIns="89622" tIns="44811" rIns="89622" bIns="44811" rtlCol="0"/>
          <a:lstStyle>
            <a:lvl1pPr algn="r">
              <a:defRPr sz="1200"/>
            </a:lvl1pPr>
          </a:lstStyle>
          <a:p>
            <a:fld id="{EAB32DB1-BB91-4BC0-8F30-FD5E0F4B0AD9}" type="datetimeFigureOut">
              <a:rPr lang="en-US" smtClean="0"/>
              <a:t>8/14/2019</a:t>
            </a:fld>
            <a:endParaRPr lang="en-US"/>
          </a:p>
        </p:txBody>
      </p:sp>
      <p:sp>
        <p:nvSpPr>
          <p:cNvPr id="4" name="Footer Placeholder 3"/>
          <p:cNvSpPr>
            <a:spLocks noGrp="1"/>
          </p:cNvSpPr>
          <p:nvPr>
            <p:ph type="ftr" sz="quarter" idx="2"/>
          </p:nvPr>
        </p:nvSpPr>
        <p:spPr>
          <a:xfrm>
            <a:off x="0" y="8685397"/>
            <a:ext cx="2971490" cy="458604"/>
          </a:xfrm>
          <a:prstGeom prst="rect">
            <a:avLst/>
          </a:prstGeom>
        </p:spPr>
        <p:txBody>
          <a:bodyPr vert="horz" lIns="89622" tIns="44811" rIns="89622" bIns="44811" rtlCol="0" anchor="b"/>
          <a:lstStyle>
            <a:lvl1pPr algn="l">
              <a:defRPr sz="1200"/>
            </a:lvl1pPr>
          </a:lstStyle>
          <a:p>
            <a:endParaRPr lang="en-US"/>
          </a:p>
        </p:txBody>
      </p:sp>
      <p:sp>
        <p:nvSpPr>
          <p:cNvPr id="5" name="Slide Number Placeholder 4"/>
          <p:cNvSpPr>
            <a:spLocks noGrp="1"/>
          </p:cNvSpPr>
          <p:nvPr>
            <p:ph type="sldNum" sz="quarter" idx="3"/>
          </p:nvPr>
        </p:nvSpPr>
        <p:spPr>
          <a:xfrm>
            <a:off x="3884960" y="8685397"/>
            <a:ext cx="2971490" cy="458604"/>
          </a:xfrm>
          <a:prstGeom prst="rect">
            <a:avLst/>
          </a:prstGeom>
        </p:spPr>
        <p:txBody>
          <a:bodyPr vert="horz" lIns="89622" tIns="44811" rIns="89622" bIns="44811" rtlCol="0" anchor="b"/>
          <a:lstStyle>
            <a:lvl1pPr algn="r">
              <a:defRPr sz="1200"/>
            </a:lvl1pPr>
          </a:lstStyle>
          <a:p>
            <a:fld id="{1864223D-B709-4D64-A0DC-CFC4B0299393}" type="slidenum">
              <a:rPr lang="en-US" smtClean="0"/>
              <a:t>‹#›</a:t>
            </a:fld>
            <a:endParaRPr lang="en-US"/>
          </a:p>
        </p:txBody>
      </p:sp>
    </p:spTree>
    <p:extLst>
      <p:ext uri="{BB962C8B-B14F-4D97-AF65-F5344CB8AC3E}">
        <p14:creationId xmlns:p14="http://schemas.microsoft.com/office/powerpoint/2010/main" val="1964648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3" tIns="45717" rIns="91433" bIns="45717"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3" tIns="45717" rIns="91433" bIns="45717" rtlCol="0"/>
          <a:lstStyle>
            <a:lvl1pPr algn="r">
              <a:defRPr sz="1200"/>
            </a:lvl1pPr>
          </a:lstStyle>
          <a:p>
            <a:fld id="{5CE38938-4F11-477B-8BD6-499D633D8D5F}" type="datetimeFigureOut">
              <a:rPr lang="en-US" smtClean="0"/>
              <a:t>8/14/2019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3" tIns="45717" rIns="91433" bIns="45717"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3" tIns="45717" rIns="91433" bIns="457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3" tIns="45717" rIns="91433" bIns="45717"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3" tIns="45717" rIns="91433" bIns="45717" rtlCol="0" anchor="b"/>
          <a:lstStyle>
            <a:lvl1pPr algn="r">
              <a:defRPr sz="1200"/>
            </a:lvl1pPr>
          </a:lstStyle>
          <a:p>
            <a:fld id="{5C158585-83D8-45F0-8DF3-A7F77FADF92C}" type="slidenum">
              <a:rPr lang="en-US" smtClean="0"/>
              <a:t>‹#›</a:t>
            </a:fld>
            <a:endParaRPr lang="en-US"/>
          </a:p>
        </p:txBody>
      </p:sp>
    </p:spTree>
    <p:extLst>
      <p:ext uri="{BB962C8B-B14F-4D97-AF65-F5344CB8AC3E}">
        <p14:creationId xmlns:p14="http://schemas.microsoft.com/office/powerpoint/2010/main" val="4109751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hwa.dot.gov/goshrp2/Solutions/Capacity/C03_C11/EconWork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Good morning everybody, and thank you for being here. I’m going to present one of the projects being developed at the UARK or ARDOT, and in particular, for the planning division. </a:t>
            </a:r>
          </a:p>
          <a:p>
            <a:r>
              <a:rPr lang="en-US" dirty="0"/>
              <a:t>As you know, many communities are developed around a “main road”, which may be a US highway, for example, that at some point becomes congested. In order to solve these capacity issues, and to generate economic development, these communities typically face the decision of whether to wider the main road, build a bypass of such road around town, or do nothing. In particular, some members of the public may be concerned that the construction of a bypass may hurt business located downtown, on the main road. So, what can we do to inform the public about the actual effects on communities of previous bypass and widening projects? We are developing an evidenced-based framework to do that. </a:t>
            </a:r>
          </a:p>
        </p:txBody>
      </p:sp>
      <p:sp>
        <p:nvSpPr>
          <p:cNvPr id="4" name="Slide Number Placeholder 3"/>
          <p:cNvSpPr>
            <a:spLocks noGrp="1"/>
          </p:cNvSpPr>
          <p:nvPr>
            <p:ph type="sldNum" sz="quarter" idx="5"/>
          </p:nvPr>
        </p:nvSpPr>
        <p:spPr/>
        <p:txBody>
          <a:bodyPr/>
          <a:lstStyle/>
          <a:p>
            <a:fld id="{5C158585-83D8-45F0-8DF3-A7F77FADF92C}" type="slidenum">
              <a:rPr lang="en-US" smtClean="0"/>
              <a:t>1</a:t>
            </a:fld>
            <a:endParaRPr lang="en-US" dirty="0"/>
          </a:p>
        </p:txBody>
      </p:sp>
    </p:spTree>
    <p:extLst>
      <p:ext uri="{BB962C8B-B14F-4D97-AF65-F5344CB8AC3E}">
        <p14:creationId xmlns:p14="http://schemas.microsoft.com/office/powerpoint/2010/main" val="2372383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projects on the sites we just saw on the map in the previous slide took place in different years, with a broad range, between 1992-2015.</a:t>
            </a:r>
          </a:p>
          <a:p>
            <a:r>
              <a:rPr lang="en-US" dirty="0"/>
              <a:t>Some of these sites may be dropped from the study and others may be added, if after the data analysis it is concluded that they don’t comply with </a:t>
            </a:r>
            <a:r>
              <a:rPr lang="en-US" dirty="0" err="1"/>
              <a:t>Econworks</a:t>
            </a:r>
            <a:r>
              <a:rPr lang="en-US" dirty="0"/>
              <a:t> requirements.</a:t>
            </a:r>
          </a:p>
          <a:p>
            <a:endParaRPr lang="en-US" dirty="0"/>
          </a:p>
        </p:txBody>
      </p:sp>
      <p:sp>
        <p:nvSpPr>
          <p:cNvPr id="4" name="Slide Number Placeholder 3"/>
          <p:cNvSpPr>
            <a:spLocks noGrp="1"/>
          </p:cNvSpPr>
          <p:nvPr>
            <p:ph type="sldNum" sz="quarter" idx="5"/>
          </p:nvPr>
        </p:nvSpPr>
        <p:spPr/>
        <p:txBody>
          <a:bodyPr/>
          <a:lstStyle/>
          <a:p>
            <a:fld id="{5C158585-83D8-45F0-8DF3-A7F77FADF92C}" type="slidenum">
              <a:rPr lang="en-US" smtClean="0"/>
              <a:t>12</a:t>
            </a:fld>
            <a:endParaRPr lang="en-US"/>
          </a:p>
        </p:txBody>
      </p:sp>
    </p:spTree>
    <p:extLst>
      <p:ext uri="{BB962C8B-B14F-4D97-AF65-F5344CB8AC3E}">
        <p14:creationId xmlns:p14="http://schemas.microsoft.com/office/powerpoint/2010/main" val="211319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we can see a before and after comparison of the population of all sites (in thousands of people). This graph adds to the radial graphs we just saw, in that it gives us the possibility to see order of magnitude of the population in each county site is, and how similar or different it is to other sites.  For example, we see that in 5 out of 9 sites the population increased, in one site it reduced (Gould)&lt; and in the remaining 3 sites it didn’t change.</a:t>
            </a:r>
          </a:p>
        </p:txBody>
      </p:sp>
      <p:sp>
        <p:nvSpPr>
          <p:cNvPr id="4" name="Slide Number Placeholder 3"/>
          <p:cNvSpPr>
            <a:spLocks noGrp="1"/>
          </p:cNvSpPr>
          <p:nvPr>
            <p:ph type="sldNum" sz="quarter" idx="5"/>
          </p:nvPr>
        </p:nvSpPr>
        <p:spPr/>
        <p:txBody>
          <a:bodyPr/>
          <a:lstStyle/>
          <a:p>
            <a:fld id="{5C158585-83D8-45F0-8DF3-A7F77FADF92C}" type="slidenum">
              <a:rPr lang="en-US" smtClean="0"/>
              <a:t>13</a:t>
            </a:fld>
            <a:endParaRPr lang="en-US"/>
          </a:p>
        </p:txBody>
      </p:sp>
    </p:spTree>
    <p:extLst>
      <p:ext uri="{BB962C8B-B14F-4D97-AF65-F5344CB8AC3E}">
        <p14:creationId xmlns:p14="http://schemas.microsoft.com/office/powerpoint/2010/main" val="3075679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And in this graph we compare the PCI for each site (County). When we compare the change in PCI, we see that all counties where the project was delivered have increased their PCI, with the exception of Huntsville.</a:t>
            </a:r>
          </a:p>
        </p:txBody>
      </p:sp>
      <p:sp>
        <p:nvSpPr>
          <p:cNvPr id="4" name="Slide Number Placeholder 3"/>
          <p:cNvSpPr>
            <a:spLocks noGrp="1"/>
          </p:cNvSpPr>
          <p:nvPr>
            <p:ph type="sldNum" sz="quarter" idx="5"/>
          </p:nvPr>
        </p:nvSpPr>
        <p:spPr/>
        <p:txBody>
          <a:bodyPr/>
          <a:lstStyle/>
          <a:p>
            <a:fld id="{5C158585-83D8-45F0-8DF3-A7F77FADF92C}" type="slidenum">
              <a:rPr lang="en-US" smtClean="0"/>
              <a:t>14</a:t>
            </a:fld>
            <a:endParaRPr lang="en-US"/>
          </a:p>
        </p:txBody>
      </p:sp>
    </p:spTree>
    <p:extLst>
      <p:ext uri="{BB962C8B-B14F-4D97-AF65-F5344CB8AC3E}">
        <p14:creationId xmlns:p14="http://schemas.microsoft.com/office/powerpoint/2010/main" val="526928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the sites you saw in a previous slide, we looked for the </a:t>
            </a:r>
            <a:r>
              <a:rPr lang="en-US" dirty="0" err="1"/>
              <a:t>econworks</a:t>
            </a:r>
            <a:r>
              <a:rPr lang="en-US" dirty="0"/>
              <a:t> required data first in project Documents provided by ARDOT, such as Environmental Assessments, Project Status Reports, Minutes of meetings with the public, construction drawings.</a:t>
            </a:r>
          </a:p>
          <a:p>
            <a:r>
              <a:rPr lang="en-US" dirty="0"/>
              <a:t>These documents are very good to collect project-specific data (cost, schedule, purpose -and actually they may be the only available source). But they have to be supplemented with external sources to collect mainly demographics and economics data.</a:t>
            </a:r>
          </a:p>
        </p:txBody>
      </p:sp>
      <p:sp>
        <p:nvSpPr>
          <p:cNvPr id="4" name="Slide Number Placeholder 3"/>
          <p:cNvSpPr>
            <a:spLocks noGrp="1"/>
          </p:cNvSpPr>
          <p:nvPr>
            <p:ph type="sldNum" sz="quarter" idx="5"/>
          </p:nvPr>
        </p:nvSpPr>
        <p:spPr/>
        <p:txBody>
          <a:bodyPr/>
          <a:lstStyle/>
          <a:p>
            <a:fld id="{5C158585-83D8-45F0-8DF3-A7F77FADF92C}" type="slidenum">
              <a:rPr lang="en-US" smtClean="0"/>
              <a:t>15</a:t>
            </a:fld>
            <a:endParaRPr lang="en-US"/>
          </a:p>
        </p:txBody>
      </p:sp>
    </p:spTree>
    <p:extLst>
      <p:ext uri="{BB962C8B-B14F-4D97-AF65-F5344CB8AC3E}">
        <p14:creationId xmlns:p14="http://schemas.microsoft.com/office/powerpoint/2010/main" val="2096801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the radial graph to compare Bypass projects. Building upon the comparison of shapes, projects, and impacts, you can see that all polygons are quite different, there are not two polygons that are the same. So, the main conclusion we take from this graph is that the sites we are analyzing are representative a good variety of projects and impacts.</a:t>
            </a:r>
          </a:p>
        </p:txBody>
      </p:sp>
      <p:sp>
        <p:nvSpPr>
          <p:cNvPr id="4" name="Slide Number Placeholder 3"/>
          <p:cNvSpPr>
            <a:spLocks noGrp="1"/>
          </p:cNvSpPr>
          <p:nvPr>
            <p:ph type="sldNum" sz="quarter" idx="5"/>
          </p:nvPr>
        </p:nvSpPr>
        <p:spPr/>
        <p:txBody>
          <a:bodyPr/>
          <a:lstStyle/>
          <a:p>
            <a:fld id="{5C158585-83D8-45F0-8DF3-A7F77FADF92C}" type="slidenum">
              <a:rPr lang="en-US" smtClean="0"/>
              <a:t>24</a:t>
            </a:fld>
            <a:endParaRPr lang="en-US"/>
          </a:p>
        </p:txBody>
      </p:sp>
    </p:spTree>
    <p:extLst>
      <p:ext uri="{BB962C8B-B14F-4D97-AF65-F5344CB8AC3E}">
        <p14:creationId xmlns:p14="http://schemas.microsoft.com/office/powerpoint/2010/main" val="3704600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58585-83D8-45F0-8DF3-A7F77FADF92C}" type="slidenum">
              <a:rPr lang="en-US" smtClean="0"/>
              <a:t>32</a:t>
            </a:fld>
            <a:endParaRPr lang="en-US"/>
          </a:p>
        </p:txBody>
      </p:sp>
    </p:spTree>
    <p:extLst>
      <p:ext uri="{BB962C8B-B14F-4D97-AF65-F5344CB8AC3E}">
        <p14:creationId xmlns:p14="http://schemas.microsoft.com/office/powerpoint/2010/main" val="376973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58585-83D8-45F0-8DF3-A7F77FADF92C}" type="slidenum">
              <a:rPr lang="en-US" smtClean="0"/>
              <a:t>33</a:t>
            </a:fld>
            <a:endParaRPr lang="en-US"/>
          </a:p>
        </p:txBody>
      </p:sp>
    </p:spTree>
    <p:extLst>
      <p:ext uri="{BB962C8B-B14F-4D97-AF65-F5344CB8AC3E}">
        <p14:creationId xmlns:p14="http://schemas.microsoft.com/office/powerpoint/2010/main" val="4208497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site characteristics we just saw are project-specific. However we are interested in comparing the project characteristics and effects of different sites. To do this comparison we utilize radial graphs, like the one you see in this slide for Widening projects. Each shape of a different color represents a different project. The more similar the shapes of the polygons, the more diverse the projects are. </a:t>
            </a:r>
          </a:p>
          <a:p>
            <a:r>
              <a:rPr lang="en-US" dirty="0"/>
              <a:t>You will note that the project </a:t>
            </a:r>
            <a:r>
              <a:rPr lang="en-US" dirty="0" err="1"/>
              <a:t>charcateristics</a:t>
            </a:r>
            <a:r>
              <a:rPr lang="en-US" dirty="0"/>
              <a:t> (cost, duration, length) are located in the bottom-left of the radial graph, while the impacts (population change, density change, and PCI change) are located in the top-right. SO we can also compare how similar or not the shape of each project is in each hemisphere of the graph.  In this particular case, the projects are quite different, but the impacts are even more different.</a:t>
            </a:r>
          </a:p>
        </p:txBody>
      </p:sp>
      <p:sp>
        <p:nvSpPr>
          <p:cNvPr id="4" name="Slide Number Placeholder 3"/>
          <p:cNvSpPr>
            <a:spLocks noGrp="1"/>
          </p:cNvSpPr>
          <p:nvPr>
            <p:ph type="sldNum" sz="quarter" idx="5"/>
          </p:nvPr>
        </p:nvSpPr>
        <p:spPr/>
        <p:txBody>
          <a:bodyPr/>
          <a:lstStyle/>
          <a:p>
            <a:fld id="{5C158585-83D8-45F0-8DF3-A7F77FADF92C}" type="slidenum">
              <a:rPr lang="en-US" smtClean="0"/>
              <a:t>35</a:t>
            </a:fld>
            <a:endParaRPr lang="en-US"/>
          </a:p>
        </p:txBody>
      </p:sp>
    </p:spTree>
    <p:extLst>
      <p:ext uri="{BB962C8B-B14F-4D97-AF65-F5344CB8AC3E}">
        <p14:creationId xmlns:p14="http://schemas.microsoft.com/office/powerpoint/2010/main" val="3490733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158585-83D8-45F0-8DF3-A7F77FADF92C}" type="slidenum">
              <a:rPr lang="en-US" smtClean="0"/>
              <a:t>37</a:t>
            </a:fld>
            <a:endParaRPr lang="en-US"/>
          </a:p>
        </p:txBody>
      </p:sp>
    </p:spTree>
    <p:extLst>
      <p:ext uri="{BB962C8B-B14F-4D97-AF65-F5344CB8AC3E}">
        <p14:creationId xmlns:p14="http://schemas.microsoft.com/office/powerpoint/2010/main" val="1581082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Those were the findings about the potential study sites so far, based on project documents provided by ARDOT and external sources.</a:t>
            </a:r>
          </a:p>
          <a:p>
            <a:r>
              <a:rPr lang="en-US" dirty="0"/>
              <a:t>Next steps: After deciding together with ARDOT which are the sites that will be included in the scope of analysis,</a:t>
            </a:r>
          </a:p>
          <a:p>
            <a:r>
              <a:rPr lang="en-US" dirty="0"/>
              <a:t>1. Economic impact of project “investments” using IMPLAN economic</a:t>
            </a:r>
          </a:p>
          <a:p>
            <a:r>
              <a:rPr lang="en-US" dirty="0"/>
              <a:t>analysis tool (</a:t>
            </a:r>
            <a:r>
              <a:rPr lang="en-US" dirty="0" err="1"/>
              <a:t>Jebaraj</a:t>
            </a:r>
            <a:r>
              <a:rPr lang="en-US" dirty="0"/>
              <a:t>)</a:t>
            </a:r>
          </a:p>
          <a:p>
            <a:r>
              <a:rPr lang="en-US" dirty="0"/>
              <a:t>2. Matched Pairs analysis (Rahman) – to compare study sites with control sites (sites with no improvement, of similar characteristics in terms of population , population density, per capita income, and economic distress). For the matched pairs we will look at radial graphs too.</a:t>
            </a:r>
          </a:p>
          <a:p>
            <a:r>
              <a:rPr lang="en-US" dirty="0"/>
              <a:t>3. Social impacts and interpretation of economic impacts through on</a:t>
            </a:r>
          </a:p>
          <a:p>
            <a:r>
              <a:rPr lang="en-US" dirty="0"/>
              <a:t>site surveys/interviews (Hernandez)</a:t>
            </a:r>
          </a:p>
          <a:p>
            <a:r>
              <a:rPr lang="en-US" dirty="0"/>
              <a:t>4. Safety impacts using crash data (Hernandez)</a:t>
            </a:r>
          </a:p>
        </p:txBody>
      </p:sp>
      <p:sp>
        <p:nvSpPr>
          <p:cNvPr id="4" name="Slide Number Placeholder 3"/>
          <p:cNvSpPr>
            <a:spLocks noGrp="1"/>
          </p:cNvSpPr>
          <p:nvPr>
            <p:ph type="sldNum" sz="quarter" idx="5"/>
          </p:nvPr>
        </p:nvSpPr>
        <p:spPr/>
        <p:txBody>
          <a:bodyPr/>
          <a:lstStyle/>
          <a:p>
            <a:fld id="{5C158585-83D8-45F0-8DF3-A7F77FADF92C}" type="slidenum">
              <a:rPr lang="en-US" smtClean="0"/>
              <a:t>39</a:t>
            </a:fld>
            <a:endParaRPr lang="en-US"/>
          </a:p>
        </p:txBody>
      </p:sp>
    </p:spTree>
    <p:extLst>
      <p:ext uri="{BB962C8B-B14F-4D97-AF65-F5344CB8AC3E}">
        <p14:creationId xmlns:p14="http://schemas.microsoft.com/office/powerpoint/2010/main" val="3464105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444444"/>
                </a:solidFill>
                <a:latin typeface="Open Sans"/>
              </a:rPr>
              <a:t>Current traffic volumes range from 7,800 to 11,000 vehicles per day with approximately 10 percent of those being trucks.</a:t>
            </a:r>
            <a:endParaRPr lang="en-US" dirty="0"/>
          </a:p>
        </p:txBody>
      </p:sp>
      <p:sp>
        <p:nvSpPr>
          <p:cNvPr id="4" name="Slide Number Placeholder 3"/>
          <p:cNvSpPr>
            <a:spLocks noGrp="1"/>
          </p:cNvSpPr>
          <p:nvPr>
            <p:ph type="sldNum" sz="quarter" idx="5"/>
          </p:nvPr>
        </p:nvSpPr>
        <p:spPr/>
        <p:txBody>
          <a:bodyPr/>
          <a:lstStyle/>
          <a:p>
            <a:fld id="{5C158585-83D8-45F0-8DF3-A7F77FADF92C}" type="slidenum">
              <a:rPr lang="en-US" smtClean="0"/>
              <a:t>2</a:t>
            </a:fld>
            <a:endParaRPr lang="en-US" dirty="0"/>
          </a:p>
        </p:txBody>
      </p:sp>
    </p:spTree>
    <p:extLst>
      <p:ext uri="{BB962C8B-B14F-4D97-AF65-F5344CB8AC3E}">
        <p14:creationId xmlns:p14="http://schemas.microsoft.com/office/powerpoint/2010/main" val="190981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core objectives of this project are: </a:t>
            </a:r>
          </a:p>
          <a:p>
            <a:r>
              <a:rPr lang="en-US" dirty="0"/>
              <a:t>- first, to measure the economic, social, and environmental impacts of past projects in communities that have already taken the decision of whether building a bypass, widen an existing road, or decline improvements,</a:t>
            </a:r>
          </a:p>
          <a:p>
            <a:r>
              <a:rPr lang="en-US" dirty="0"/>
              <a:t>- and then, based on those impact measures, to develop an evidence-based approach to support similar decisions in other towns.</a:t>
            </a:r>
          </a:p>
        </p:txBody>
      </p:sp>
      <p:sp>
        <p:nvSpPr>
          <p:cNvPr id="4" name="Slide Number Placeholder 3"/>
          <p:cNvSpPr>
            <a:spLocks noGrp="1"/>
          </p:cNvSpPr>
          <p:nvPr>
            <p:ph type="sldNum" sz="quarter" idx="5"/>
          </p:nvPr>
        </p:nvSpPr>
        <p:spPr/>
        <p:txBody>
          <a:bodyPr/>
          <a:lstStyle/>
          <a:p>
            <a:fld id="{5C158585-83D8-45F0-8DF3-A7F77FADF92C}" type="slidenum">
              <a:rPr lang="en-US" smtClean="0"/>
              <a:t>3</a:t>
            </a:fld>
            <a:endParaRPr lang="en-US" dirty="0"/>
          </a:p>
        </p:txBody>
      </p:sp>
    </p:spTree>
    <p:extLst>
      <p:ext uri="{BB962C8B-B14F-4D97-AF65-F5344CB8AC3E}">
        <p14:creationId xmlns:p14="http://schemas.microsoft.com/office/powerpoint/2010/main" val="359015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University of Arkansas team involved in this project is led by Dr Sarah Hernandez, who couldn’t join us today, but she is the Principal Investigator. The research team is comprised of professionals from both the College of Engineering, in particular the Civil Engineering Department and the Walton College of Business. </a:t>
            </a:r>
          </a:p>
        </p:txBody>
      </p:sp>
      <p:sp>
        <p:nvSpPr>
          <p:cNvPr id="4" name="Slide Number Placeholder 3"/>
          <p:cNvSpPr>
            <a:spLocks noGrp="1"/>
          </p:cNvSpPr>
          <p:nvPr>
            <p:ph type="sldNum" sz="quarter" idx="5"/>
          </p:nvPr>
        </p:nvSpPr>
        <p:spPr/>
        <p:txBody>
          <a:bodyPr/>
          <a:lstStyle/>
          <a:p>
            <a:fld id="{5C158585-83D8-45F0-8DF3-A7F77FADF92C}" type="slidenum">
              <a:rPr lang="en-US" smtClean="0"/>
              <a:t>4</a:t>
            </a:fld>
            <a:endParaRPr lang="en-US" dirty="0"/>
          </a:p>
        </p:txBody>
      </p:sp>
    </p:spTree>
    <p:extLst>
      <p:ext uri="{BB962C8B-B14F-4D97-AF65-F5344CB8AC3E}">
        <p14:creationId xmlns:p14="http://schemas.microsoft.com/office/powerpoint/2010/main" val="7582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897301">
              <a:defRPr/>
            </a:pPr>
            <a:r>
              <a:rPr lang="en-US" dirty="0"/>
              <a:t>This is an ongoing project.</a:t>
            </a:r>
          </a:p>
          <a:p>
            <a:r>
              <a:rPr lang="en-US" dirty="0"/>
              <a:t>In order to deliver such objectives, first we need to collect data and identify study sites, which is what we are doing today.</a:t>
            </a:r>
          </a:p>
          <a:p>
            <a:r>
              <a:rPr lang="en-US" dirty="0"/>
              <a:t>We are also familiarizing with EconWorks (we’re going to talk about it in a minute)</a:t>
            </a:r>
          </a:p>
          <a:p>
            <a:endParaRPr lang="en-US" dirty="0"/>
          </a:p>
          <a:p>
            <a:r>
              <a:rPr lang="en-US" dirty="0"/>
              <a:t>Later, the team will evaluate economic, social, and environmental impacts of the selected sites, and develop simplified impact evaluation methods.</a:t>
            </a:r>
          </a:p>
          <a:p>
            <a:r>
              <a:rPr lang="en-US" dirty="0"/>
              <a:t>Then, we will generate documents for public outreach, which consists of templates with main impact findings/ conclusions to support future decisions, and </a:t>
            </a:r>
          </a:p>
          <a:p>
            <a:r>
              <a:rPr lang="en-US" dirty="0"/>
              <a:t>lastly, the selected sites will be implemented into </a:t>
            </a:r>
            <a:r>
              <a:rPr lang="en-US"/>
              <a:t>the EconWorks platform. </a:t>
            </a:r>
            <a:endParaRPr lang="en-US" dirty="0"/>
          </a:p>
        </p:txBody>
      </p:sp>
      <p:sp>
        <p:nvSpPr>
          <p:cNvPr id="4" name="Slide Number Placeholder 3"/>
          <p:cNvSpPr>
            <a:spLocks noGrp="1"/>
          </p:cNvSpPr>
          <p:nvPr>
            <p:ph type="sldNum" sz="quarter" idx="5"/>
          </p:nvPr>
        </p:nvSpPr>
        <p:spPr/>
        <p:txBody>
          <a:bodyPr/>
          <a:lstStyle/>
          <a:p>
            <a:fld id="{5C158585-83D8-45F0-8DF3-A7F77FADF92C}" type="slidenum">
              <a:rPr lang="en-US" smtClean="0"/>
              <a:t>5</a:t>
            </a:fld>
            <a:endParaRPr lang="en-US" dirty="0"/>
          </a:p>
        </p:txBody>
      </p:sp>
    </p:spTree>
    <p:extLst>
      <p:ext uri="{BB962C8B-B14F-4D97-AF65-F5344CB8AC3E}">
        <p14:creationId xmlns:p14="http://schemas.microsoft.com/office/powerpoint/2010/main" val="1485089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Spend more time explaining what </a:t>
            </a:r>
            <a:r>
              <a:rPr lang="en-US" dirty="0" err="1"/>
              <a:t>Econworks</a:t>
            </a:r>
            <a:r>
              <a:rPr lang="en-US" dirty="0"/>
              <a:t> is. Explain the graph on the left as well.</a:t>
            </a:r>
          </a:p>
          <a:p>
            <a:endParaRPr lang="en-US" dirty="0"/>
          </a:p>
          <a:p>
            <a:r>
              <a:rPr lang="en-US" dirty="0"/>
              <a:t>So, one of the deliverable of this project is to implement the findings of selected sites into </a:t>
            </a:r>
            <a:r>
              <a:rPr lang="en-US" dirty="0" err="1"/>
              <a:t>Econworks</a:t>
            </a:r>
            <a:r>
              <a:rPr lang="en-US" dirty="0"/>
              <a:t>.</a:t>
            </a:r>
          </a:p>
          <a:p>
            <a:r>
              <a:rPr lang="en-US" dirty="0"/>
              <a:t>For those of you who are not familiar with it, </a:t>
            </a:r>
            <a:r>
              <a:rPr lang="en-US" dirty="0" err="1"/>
              <a:t>Econwoks</a:t>
            </a:r>
            <a:r>
              <a:rPr lang="en-US" dirty="0"/>
              <a:t> is a web-based set of tools, designed to help planners to assess and explain details of transportation projects. It was already tested and successfully implemented in SHRP2 programs, and it comprises a library of 100 transportation projects across the U.S.</a:t>
            </a:r>
          </a:p>
          <a:p>
            <a:r>
              <a:rPr lang="en-US" dirty="0"/>
              <a:t>As you can see in the table on this slide, only a few of these 100 projects or case studies in the </a:t>
            </a:r>
            <a:r>
              <a:rPr lang="en-US" dirty="0" err="1"/>
              <a:t>Econworks</a:t>
            </a:r>
            <a:r>
              <a:rPr lang="en-US" dirty="0"/>
              <a:t> Library constitute bypass or widening projects. And if you wanted to find a “similar project” to compare with a potential decision your community is facing, you may need to narrow down the case study search to find not only similar projects (in terms of project type, purpose, length, investment, etc.) but also delivered in sites or cities of similar characteristics (in terms of population, density, volume of traffic, etc.). The more specific the search becomes, the more difficult to find a “similar project” in </a:t>
            </a:r>
            <a:r>
              <a:rPr lang="en-US" dirty="0" err="1"/>
              <a:t>Econworks</a:t>
            </a:r>
            <a:r>
              <a:rPr lang="en-US" dirty="0"/>
              <a:t> is. </a:t>
            </a:r>
          </a:p>
          <a:p>
            <a:r>
              <a:rPr lang="en-US" dirty="0"/>
              <a:t>So, by incorporating more projects, and in particular, a wider variety of projects into </a:t>
            </a:r>
            <a:r>
              <a:rPr lang="en-US" dirty="0" err="1"/>
              <a:t>Econworks</a:t>
            </a:r>
            <a:r>
              <a:rPr lang="en-US" dirty="0"/>
              <a:t>, which is one of the deliverables, we would be improving the tool. </a:t>
            </a:r>
          </a:p>
          <a:p>
            <a:endParaRPr lang="en-US" dirty="0"/>
          </a:p>
          <a:p>
            <a:r>
              <a:rPr lang="en-US" dirty="0">
                <a:hlinkClick r:id="rId3"/>
              </a:rPr>
              <a:t>https://www.fhwa.dot.gov/goshrp2/Solutions/Capacity/C03_C11/EconWorks</a:t>
            </a:r>
            <a:endParaRPr lang="en-US" dirty="0"/>
          </a:p>
        </p:txBody>
      </p:sp>
      <p:sp>
        <p:nvSpPr>
          <p:cNvPr id="4" name="Slide Number Placeholder 3"/>
          <p:cNvSpPr>
            <a:spLocks noGrp="1"/>
          </p:cNvSpPr>
          <p:nvPr>
            <p:ph type="sldNum" sz="quarter" idx="5"/>
          </p:nvPr>
        </p:nvSpPr>
        <p:spPr/>
        <p:txBody>
          <a:bodyPr/>
          <a:lstStyle/>
          <a:p>
            <a:fld id="{5C158585-83D8-45F0-8DF3-A7F77FADF92C}" type="slidenum">
              <a:rPr lang="en-US" smtClean="0"/>
              <a:t>8</a:t>
            </a:fld>
            <a:endParaRPr lang="en-US"/>
          </a:p>
        </p:txBody>
      </p:sp>
    </p:spTree>
    <p:extLst>
      <p:ext uri="{BB962C8B-B14F-4D97-AF65-F5344CB8AC3E}">
        <p14:creationId xmlns:p14="http://schemas.microsoft.com/office/powerpoint/2010/main" val="355745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not any project can make it into </a:t>
            </a:r>
            <a:r>
              <a:rPr lang="en-US" dirty="0" err="1"/>
              <a:t>Econworks</a:t>
            </a:r>
            <a:r>
              <a:rPr lang="en-US" dirty="0"/>
              <a:t>, at any time. There are some requirements that projects need to meet to be incorporated into </a:t>
            </a:r>
            <a:r>
              <a:rPr lang="en-US" dirty="0" err="1"/>
              <a:t>Econworks</a:t>
            </a:r>
            <a:r>
              <a:rPr lang="en-US" dirty="0"/>
              <a:t>, such as completion date, motivation, etc. But one of the main challenges related to incorporating projects on </a:t>
            </a:r>
            <a:r>
              <a:rPr lang="en-US" dirty="0" err="1"/>
              <a:t>Econworks</a:t>
            </a:r>
            <a:r>
              <a:rPr lang="en-US" dirty="0"/>
              <a:t> has to do with data availability. Some projects may be too old, and the data that is required may not be available. Or maybe the project is too new, (and we couldn’t make a proper comparison of site characteristics before and after the project was built). </a:t>
            </a:r>
          </a:p>
        </p:txBody>
      </p:sp>
      <p:sp>
        <p:nvSpPr>
          <p:cNvPr id="4" name="Slide Number Placeholder 3"/>
          <p:cNvSpPr>
            <a:spLocks noGrp="1"/>
          </p:cNvSpPr>
          <p:nvPr>
            <p:ph type="sldNum" sz="quarter" idx="5"/>
          </p:nvPr>
        </p:nvSpPr>
        <p:spPr/>
        <p:txBody>
          <a:bodyPr/>
          <a:lstStyle/>
          <a:p>
            <a:fld id="{5C158585-83D8-45F0-8DF3-A7F77FADF92C}" type="slidenum">
              <a:rPr lang="en-US" smtClean="0"/>
              <a:t>9</a:t>
            </a:fld>
            <a:endParaRPr lang="en-US"/>
          </a:p>
        </p:txBody>
      </p:sp>
    </p:spTree>
    <p:extLst>
      <p:ext uri="{BB962C8B-B14F-4D97-AF65-F5344CB8AC3E}">
        <p14:creationId xmlns:p14="http://schemas.microsoft.com/office/powerpoint/2010/main" val="341787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Let’s take a closer look at the data characteristics that </a:t>
            </a:r>
            <a:r>
              <a:rPr lang="en-US" dirty="0" err="1"/>
              <a:t>Econworks</a:t>
            </a:r>
            <a:r>
              <a:rPr lang="en-US" dirty="0"/>
              <a:t> requires from each case study.</a:t>
            </a:r>
          </a:p>
          <a:p>
            <a:r>
              <a:rPr lang="en-US" dirty="0"/>
              <a:t>Basically, the requirements includes project-specific data (like construction start and completion dates, cost, type, length, etc.), project setting (topography, highway network density, transportation accessibility), and </a:t>
            </a:r>
          </a:p>
          <a:p>
            <a:r>
              <a:rPr lang="en-US" dirty="0"/>
              <a:t>Site characteristics. Economic characteristics, transportation characteristics, and demographics. </a:t>
            </a:r>
          </a:p>
          <a:p>
            <a:r>
              <a:rPr lang="en-US" dirty="0"/>
              <a:t>And all this quantitative and qualitative data elements are needed both before and after the project was completed.</a:t>
            </a:r>
          </a:p>
        </p:txBody>
      </p:sp>
      <p:sp>
        <p:nvSpPr>
          <p:cNvPr id="4" name="Slide Number Placeholder 3"/>
          <p:cNvSpPr>
            <a:spLocks noGrp="1"/>
          </p:cNvSpPr>
          <p:nvPr>
            <p:ph type="sldNum" sz="quarter" idx="5"/>
          </p:nvPr>
        </p:nvSpPr>
        <p:spPr/>
        <p:txBody>
          <a:bodyPr/>
          <a:lstStyle/>
          <a:p>
            <a:fld id="{5C158585-83D8-45F0-8DF3-A7F77FADF92C}" type="slidenum">
              <a:rPr lang="en-US" smtClean="0"/>
              <a:t>10</a:t>
            </a:fld>
            <a:endParaRPr lang="en-US"/>
          </a:p>
        </p:txBody>
      </p:sp>
    </p:spTree>
    <p:extLst>
      <p:ext uri="{BB962C8B-B14F-4D97-AF65-F5344CB8AC3E}">
        <p14:creationId xmlns:p14="http://schemas.microsoft.com/office/powerpoint/2010/main" val="1416897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is a map showing potential study sites. Each of these sites took a decision of whether to widen an existing main road (Gould, and Siloam Springs), build a bypass (Grady, Sheridan, </a:t>
            </a:r>
            <a:r>
              <a:rPr lang="en-US" dirty="0" err="1"/>
              <a:t>Hunstville</a:t>
            </a:r>
            <a:r>
              <a:rPr lang="en-US" dirty="0"/>
              <a:t>, Hardy, and Vilonia), or do nothing (Dover and Green Forest). You can notice form the map how spread the sites we are working on are.</a:t>
            </a:r>
          </a:p>
          <a:p>
            <a:endParaRPr lang="en-US" dirty="0"/>
          </a:p>
        </p:txBody>
      </p:sp>
      <p:sp>
        <p:nvSpPr>
          <p:cNvPr id="4" name="Slide Number Placeholder 3"/>
          <p:cNvSpPr>
            <a:spLocks noGrp="1"/>
          </p:cNvSpPr>
          <p:nvPr>
            <p:ph type="sldNum" sz="quarter" idx="5"/>
          </p:nvPr>
        </p:nvSpPr>
        <p:spPr/>
        <p:txBody>
          <a:bodyPr/>
          <a:lstStyle/>
          <a:p>
            <a:pPr defTabSz="897301">
              <a:defRPr/>
            </a:pPr>
            <a:fld id="{5C158585-83D8-45F0-8DF3-A7F77FADF92C}" type="slidenum">
              <a:rPr lang="en-US">
                <a:solidFill>
                  <a:prstClr val="black"/>
                </a:solidFill>
                <a:latin typeface="Calibri" panose="020F0502020204030204"/>
              </a:rPr>
              <a:pPr defTabSz="897301">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52410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027E454-0D68-46A1-91AF-748BDFEDE0A6}"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413480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AECCC6-7C37-4805-BAC6-74DD093431EC}"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108352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90FC65-280E-4738-9779-3E28884A784C}"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274016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40C212-17FA-432D-9E86-B81B4BCF1816}"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1600"/>
            </a:lvl1pPr>
          </a:lstStyle>
          <a:p>
            <a:fld id="{0296C635-E50A-4CED-A9AB-32890726B847}"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69" y="6028708"/>
            <a:ext cx="989701" cy="752301"/>
          </a:xfrm>
          <a:prstGeom prst="rect">
            <a:avLst/>
          </a:prstGeom>
        </p:spPr>
      </p:pic>
      <p:cxnSp>
        <p:nvCxnSpPr>
          <p:cNvPr id="9" name="Straight Connector 8"/>
          <p:cNvCxnSpPr/>
          <p:nvPr userDrawn="1"/>
        </p:nvCxnSpPr>
        <p:spPr>
          <a:xfrm>
            <a:off x="838201" y="1690688"/>
            <a:ext cx="1110278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755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A4D9BE-C85D-4EF5-ABF9-25AEDADC1EC9}" type="datetime1">
              <a:rPr lang="en-US" smtClean="0"/>
              <a:t>8/14/2019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96C635-E50A-4CED-A9AB-32890726B847}" type="slidenum">
              <a:rPr lang="en-US" smtClean="0"/>
              <a:t>‹#›</a:t>
            </a:fld>
            <a:endParaRPr lang="en-US"/>
          </a:p>
        </p:txBody>
      </p:sp>
      <p:cxnSp>
        <p:nvCxnSpPr>
          <p:cNvPr id="7" name="Straight Connector 6"/>
          <p:cNvCxnSpPr/>
          <p:nvPr userDrawn="1"/>
        </p:nvCxnSpPr>
        <p:spPr>
          <a:xfrm>
            <a:off x="831851" y="4589463"/>
            <a:ext cx="1110278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83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FF8C10-9D5B-4C4F-8F84-730C0520F70B}" type="datetime1">
              <a:rPr lang="en-US" smtClean="0"/>
              <a:t>8/14/2019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1813898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270705-8B0F-4651-A921-78EFDE2E64F7}" type="datetime1">
              <a:rPr lang="en-US" smtClean="0"/>
              <a:t>8/14/2019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2834722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75C205-DCAC-4C80-8786-1766B20E3D3F}" type="datetime1">
              <a:rPr lang="en-US" smtClean="0"/>
              <a:t>8/14/2019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1067674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7612B-0D2C-4462-8FA6-4191A6DDDA04}" type="datetime1">
              <a:rPr lang="en-US" smtClean="0"/>
              <a:t>8/14/2019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405645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6FA2D16-E58B-4F57-A1B1-F5C738DD9009}" type="datetime1">
              <a:rPr lang="en-US" smtClean="0"/>
              <a:t>8/14/2019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144354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5A32871-3646-4425-BC1E-5E29609B70A6}" type="datetime1">
              <a:rPr lang="en-US" smtClean="0"/>
              <a:t>8/14/2019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96C635-E50A-4CED-A9AB-32890726B847}" type="slidenum">
              <a:rPr lang="en-US" smtClean="0"/>
              <a:t>‹#›</a:t>
            </a:fld>
            <a:endParaRPr lang="en-US"/>
          </a:p>
        </p:txBody>
      </p:sp>
    </p:spTree>
    <p:extLst>
      <p:ext uri="{BB962C8B-B14F-4D97-AF65-F5344CB8AC3E}">
        <p14:creationId xmlns:p14="http://schemas.microsoft.com/office/powerpoint/2010/main" val="385667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24D624-72B2-4061-87A5-BCBA189E7B4C}" type="datetime1">
              <a:rPr lang="en-US" smtClean="0"/>
              <a:t>8/14/2019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96C635-E50A-4CED-A9AB-32890726B847}" type="slidenum">
              <a:rPr lang="en-US" smtClean="0"/>
              <a:t>‹#›</a:t>
            </a:fld>
            <a:endParaRPr lang="en-US"/>
          </a:p>
        </p:txBody>
      </p:sp>
    </p:spTree>
    <p:extLst>
      <p:ext uri="{BB962C8B-B14F-4D97-AF65-F5344CB8AC3E}">
        <p14:creationId xmlns:p14="http://schemas.microsoft.com/office/powerpoint/2010/main" val="1675326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bolivarmonews.com/home/bypass-routes-among-alternatives-at-flippin/article_43636d47-25a8-53a0-bee0-d52653593149.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mailto:sarahvh@uark.edu"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81350" y="3032225"/>
            <a:ext cx="5829300" cy="8268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950" dirty="0"/>
          </a:p>
        </p:txBody>
      </p:sp>
      <p:sp>
        <p:nvSpPr>
          <p:cNvPr id="2" name="Title 1"/>
          <p:cNvSpPr>
            <a:spLocks noGrp="1"/>
          </p:cNvSpPr>
          <p:nvPr>
            <p:ph type="ctrTitle"/>
          </p:nvPr>
        </p:nvSpPr>
        <p:spPr>
          <a:xfrm>
            <a:off x="1269131" y="1210168"/>
            <a:ext cx="10013911" cy="1790700"/>
          </a:xfrm>
        </p:spPr>
        <p:txBody>
          <a:bodyPr>
            <a:noAutofit/>
          </a:bodyPr>
          <a:lstStyle/>
          <a:p>
            <a:r>
              <a:rPr lang="en-US" sz="4800" b="1" dirty="0"/>
              <a:t>Developing an Evidence-Based Framework for Bypass and Widening Projects and the Effects on Communities</a:t>
            </a:r>
          </a:p>
        </p:txBody>
      </p:sp>
      <p:sp>
        <p:nvSpPr>
          <p:cNvPr id="9" name="Subtitle 8"/>
          <p:cNvSpPr>
            <a:spLocks noGrp="1"/>
          </p:cNvSpPr>
          <p:nvPr>
            <p:ph type="subTitle" idx="1"/>
          </p:nvPr>
        </p:nvSpPr>
        <p:spPr>
          <a:xfrm>
            <a:off x="2666909" y="2922538"/>
            <a:ext cx="6858000" cy="826889"/>
          </a:xfrm>
        </p:spPr>
        <p:txBody>
          <a:bodyPr>
            <a:normAutofit/>
          </a:bodyPr>
          <a:lstStyle/>
          <a:p>
            <a:r>
              <a:rPr lang="en-US" sz="4000" dirty="0">
                <a:solidFill>
                  <a:srgbClr val="C00000"/>
                </a:solidFill>
              </a:rPr>
              <a:t>TRC1904</a:t>
            </a:r>
            <a:endParaRPr lang="en-US" sz="2100" dirty="0">
              <a:solidFill>
                <a:srgbClr val="C00000"/>
              </a:solidFill>
            </a:endParaRPr>
          </a:p>
        </p:txBody>
      </p:sp>
      <p:sp>
        <p:nvSpPr>
          <p:cNvPr id="10" name="Rectangle 9"/>
          <p:cNvSpPr/>
          <p:nvPr/>
        </p:nvSpPr>
        <p:spPr>
          <a:xfrm>
            <a:off x="3181350" y="4227760"/>
            <a:ext cx="5627913" cy="2308324"/>
          </a:xfrm>
          <a:prstGeom prst="rect">
            <a:avLst/>
          </a:prstGeom>
        </p:spPr>
        <p:txBody>
          <a:bodyPr wrap="square">
            <a:spAutoFit/>
          </a:bodyPr>
          <a:lstStyle/>
          <a:p>
            <a:pPr algn="ctr"/>
            <a:endParaRPr lang="en-US" dirty="0"/>
          </a:p>
          <a:p>
            <a:pPr algn="ctr"/>
            <a:endParaRPr lang="en-US" dirty="0"/>
          </a:p>
          <a:p>
            <a:pPr algn="ctr"/>
            <a:r>
              <a:rPr lang="en-US" dirty="0"/>
              <a:t>Presented by </a:t>
            </a:r>
          </a:p>
          <a:p>
            <a:pPr algn="ctr"/>
            <a:r>
              <a:rPr lang="en-US" dirty="0"/>
              <a:t>Sarah Hernandez (PI)</a:t>
            </a:r>
          </a:p>
          <a:p>
            <a:pPr algn="ctr"/>
            <a:endParaRPr lang="en-US" dirty="0"/>
          </a:p>
          <a:p>
            <a:pPr algn="ctr"/>
            <a:r>
              <a:rPr lang="en-US" dirty="0"/>
              <a:t>For </a:t>
            </a:r>
          </a:p>
          <a:p>
            <a:pPr algn="ctr"/>
            <a:r>
              <a:rPr lang="en-US" dirty="0"/>
              <a:t>108th TRC Transportation Conference &amp; Equipment Expo</a:t>
            </a:r>
          </a:p>
          <a:p>
            <a:pPr algn="ctr"/>
            <a:r>
              <a:rPr lang="en-US" dirty="0"/>
              <a:t>Hot Springs, August 14-16, 2019</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312" y="3633106"/>
            <a:ext cx="2200043" cy="1672319"/>
          </a:xfrm>
          <a:prstGeom prst="rect">
            <a:avLst/>
          </a:prstGeom>
        </p:spPr>
      </p:pic>
      <p:pic>
        <p:nvPicPr>
          <p:cNvPr id="12" name="Picture 11"/>
          <p:cNvPicPr>
            <a:picLocks noChangeAspect="1"/>
          </p:cNvPicPr>
          <p:nvPr/>
        </p:nvPicPr>
        <p:blipFill>
          <a:blip r:embed="rId4"/>
          <a:stretch>
            <a:fillRect/>
          </a:stretch>
        </p:blipFill>
        <p:spPr>
          <a:xfrm>
            <a:off x="8154756" y="3633106"/>
            <a:ext cx="2740305" cy="1826870"/>
          </a:xfrm>
          <a:prstGeom prst="rect">
            <a:avLst/>
          </a:prstGeom>
        </p:spPr>
      </p:pic>
      <p:sp>
        <p:nvSpPr>
          <p:cNvPr id="4" name="Slide Number Placeholder 3"/>
          <p:cNvSpPr>
            <a:spLocks noGrp="1"/>
          </p:cNvSpPr>
          <p:nvPr>
            <p:ph type="sldNum" sz="quarter" idx="12"/>
          </p:nvPr>
        </p:nvSpPr>
        <p:spPr/>
        <p:txBody>
          <a:bodyPr/>
          <a:lstStyle/>
          <a:p>
            <a:fld id="{0296C635-E50A-4CED-A9AB-32890726B847}" type="slidenum">
              <a:rPr lang="en-US" smtClean="0"/>
              <a:t>1</a:t>
            </a:fld>
            <a:endParaRPr lang="en-US" dirty="0"/>
          </a:p>
        </p:txBody>
      </p:sp>
    </p:spTree>
    <p:extLst>
      <p:ext uri="{BB962C8B-B14F-4D97-AF65-F5344CB8AC3E}">
        <p14:creationId xmlns:p14="http://schemas.microsoft.com/office/powerpoint/2010/main" val="2610268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EconWorks</a:t>
            </a:r>
            <a:r>
              <a:rPr lang="en-US" dirty="0"/>
              <a:t>: Case study data requirements	</a:t>
            </a:r>
          </a:p>
        </p:txBody>
      </p:sp>
      <p:sp>
        <p:nvSpPr>
          <p:cNvPr id="5" name="Content Placeholder 2">
            <a:extLst>
              <a:ext uri="{FF2B5EF4-FFF2-40B4-BE49-F238E27FC236}">
                <a16:creationId xmlns:a16="http://schemas.microsoft.com/office/drawing/2014/main" id="{4EEF481D-CB3C-4BF5-8102-87BC7200BB80}"/>
              </a:ext>
            </a:extLst>
          </p:cNvPr>
          <p:cNvSpPr txBox="1">
            <a:spLocks/>
          </p:cNvSpPr>
          <p:nvPr/>
        </p:nvSpPr>
        <p:spPr>
          <a:xfrm>
            <a:off x="2152649" y="2241158"/>
            <a:ext cx="8425764"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p:txBody>
      </p:sp>
      <p:sp>
        <p:nvSpPr>
          <p:cNvPr id="3" name="TextBox 2">
            <a:extLst>
              <a:ext uri="{FF2B5EF4-FFF2-40B4-BE49-F238E27FC236}">
                <a16:creationId xmlns:a16="http://schemas.microsoft.com/office/drawing/2014/main" id="{6FD79FCD-0A43-4F60-802F-422EDE0CE778}"/>
              </a:ext>
            </a:extLst>
          </p:cNvPr>
          <p:cNvSpPr txBox="1"/>
          <p:nvPr/>
        </p:nvSpPr>
        <p:spPr>
          <a:xfrm>
            <a:off x="9339263" y="2966867"/>
            <a:ext cx="2014537" cy="1938992"/>
          </a:xfrm>
          <a:prstGeom prst="rect">
            <a:avLst/>
          </a:prstGeom>
          <a:noFill/>
        </p:spPr>
        <p:txBody>
          <a:bodyPr wrap="square" rtlCol="0">
            <a:spAutoFit/>
          </a:bodyPr>
          <a:lstStyle/>
          <a:p>
            <a:pPr algn="ctr"/>
            <a:r>
              <a:rPr lang="en-US" sz="2000" dirty="0">
                <a:solidFill>
                  <a:srgbClr val="C00000"/>
                </a:solidFill>
              </a:rPr>
              <a:t>1 year before project start </a:t>
            </a:r>
          </a:p>
          <a:p>
            <a:pPr algn="ctr"/>
            <a:r>
              <a:rPr lang="en-US" sz="2000" dirty="0">
                <a:solidFill>
                  <a:srgbClr val="C00000"/>
                </a:solidFill>
              </a:rPr>
              <a:t>&amp; </a:t>
            </a:r>
          </a:p>
          <a:p>
            <a:pPr algn="ctr"/>
            <a:r>
              <a:rPr lang="en-US" sz="2000" dirty="0">
                <a:solidFill>
                  <a:srgbClr val="C00000"/>
                </a:solidFill>
              </a:rPr>
              <a:t>5 years after </a:t>
            </a:r>
          </a:p>
          <a:p>
            <a:pPr algn="ctr"/>
            <a:r>
              <a:rPr lang="en-US" sz="2000" dirty="0">
                <a:solidFill>
                  <a:srgbClr val="C00000"/>
                </a:solidFill>
              </a:rPr>
              <a:t>project </a:t>
            </a:r>
          </a:p>
          <a:p>
            <a:pPr algn="ctr"/>
            <a:r>
              <a:rPr lang="en-US" sz="2000" dirty="0">
                <a:solidFill>
                  <a:srgbClr val="C00000"/>
                </a:solidFill>
              </a:rPr>
              <a:t>completion</a:t>
            </a:r>
          </a:p>
        </p:txBody>
      </p:sp>
      <p:graphicFrame>
        <p:nvGraphicFramePr>
          <p:cNvPr id="12" name="Content Placeholder 4">
            <a:extLst>
              <a:ext uri="{FF2B5EF4-FFF2-40B4-BE49-F238E27FC236}">
                <a16:creationId xmlns:a16="http://schemas.microsoft.com/office/drawing/2014/main" id="{2390EC71-D7C2-4AF2-AF2C-1DF0161AC947}"/>
              </a:ext>
            </a:extLst>
          </p:cNvPr>
          <p:cNvGraphicFramePr>
            <a:graphicFrameLocks noGrp="1"/>
          </p:cNvGraphicFramePr>
          <p:nvPr>
            <p:ph idx="1"/>
            <p:extLst>
              <p:ext uri="{D42A27DB-BD31-4B8C-83A1-F6EECF244321}">
                <p14:modId xmlns:p14="http://schemas.microsoft.com/office/powerpoint/2010/main" val="3964376999"/>
              </p:ext>
            </p:extLst>
          </p:nvPr>
        </p:nvGraphicFramePr>
        <p:xfrm>
          <a:off x="2514601" y="1854631"/>
          <a:ext cx="6597706" cy="4792740"/>
        </p:xfrm>
        <a:graphic>
          <a:graphicData uri="http://schemas.openxmlformats.org/drawingml/2006/table">
            <a:tbl>
              <a:tblPr firstRow="1" firstCol="1" bandRow="1">
                <a:tableStyleId>{B301B821-A1FF-4177-AEE7-76D212191A09}</a:tableStyleId>
              </a:tblPr>
              <a:tblGrid>
                <a:gridCol w="2003870">
                  <a:extLst>
                    <a:ext uri="{9D8B030D-6E8A-4147-A177-3AD203B41FA5}">
                      <a16:colId xmlns:a16="http://schemas.microsoft.com/office/drawing/2014/main" val="4193456671"/>
                    </a:ext>
                  </a:extLst>
                </a:gridCol>
                <a:gridCol w="4593836">
                  <a:extLst>
                    <a:ext uri="{9D8B030D-6E8A-4147-A177-3AD203B41FA5}">
                      <a16:colId xmlns:a16="http://schemas.microsoft.com/office/drawing/2014/main" val="3748580832"/>
                    </a:ext>
                  </a:extLst>
                </a:gridCol>
              </a:tblGrid>
              <a:tr h="295646">
                <a:tc>
                  <a:txBody>
                    <a:bodyPr/>
                    <a:lstStyle/>
                    <a:p>
                      <a:pPr marL="67945" marR="0">
                        <a:lnSpc>
                          <a:spcPct val="100000"/>
                        </a:lnSpc>
                        <a:spcBef>
                          <a:spcPts val="0"/>
                        </a:spcBef>
                        <a:spcAft>
                          <a:spcPts val="0"/>
                        </a:spcAft>
                      </a:pPr>
                      <a:r>
                        <a:rPr lang="en-US" sz="1600" dirty="0">
                          <a:effectLst/>
                        </a:rPr>
                        <a:t>Key Areas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67945" marR="0">
                        <a:lnSpc>
                          <a:spcPct val="100000"/>
                        </a:lnSpc>
                        <a:spcBef>
                          <a:spcPts val="0"/>
                        </a:spcBef>
                        <a:spcAft>
                          <a:spcPts val="0"/>
                        </a:spcAft>
                      </a:pPr>
                      <a:r>
                        <a:rPr lang="en-US" sz="1600" dirty="0">
                          <a:effectLst/>
                        </a:rPr>
                        <a:t>Data Elements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87352023"/>
                  </a:ext>
                </a:extLst>
              </a:tr>
              <a:tr h="1322674">
                <a:tc>
                  <a:txBody>
                    <a:bodyPr/>
                    <a:lstStyle/>
                    <a:p>
                      <a:pPr marL="0" marR="0">
                        <a:spcBef>
                          <a:spcPts val="0"/>
                        </a:spcBef>
                        <a:spcAft>
                          <a:spcPts val="0"/>
                        </a:spcAft>
                      </a:pPr>
                      <a:r>
                        <a:rPr lang="en-US" sz="2400" dirty="0">
                          <a:effectLst/>
                        </a:rPr>
                        <a:t> Project</a:t>
                      </a:r>
                      <a:r>
                        <a:rPr lang="en-US" sz="2400" baseline="0" dirty="0">
                          <a:effectLst/>
                        </a:rPr>
                        <a:t> </a:t>
                      </a:r>
                    </a:p>
                    <a:p>
                      <a:pPr marL="0" marR="0">
                        <a:spcBef>
                          <a:spcPts val="0"/>
                        </a:spcBef>
                        <a:spcAft>
                          <a:spcPts val="0"/>
                        </a:spcAft>
                      </a:pPr>
                      <a:r>
                        <a:rPr lang="en-US" sz="2400" baseline="0" dirty="0">
                          <a:effectLst/>
                        </a:rPr>
                        <a:t> Documents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Project</a:t>
                      </a:r>
                      <a:r>
                        <a:rPr lang="en-US" sz="1600" spc="-80" dirty="0">
                          <a:effectLst/>
                        </a:rPr>
                        <a:t> </a:t>
                      </a:r>
                      <a:r>
                        <a:rPr lang="en-US" sz="1600" dirty="0">
                          <a:effectLst/>
                        </a:rPr>
                        <a:t>description</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Location</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Construction start and end</a:t>
                      </a:r>
                      <a:r>
                        <a:rPr lang="en-US" sz="1600" spc="-110" dirty="0">
                          <a:effectLst/>
                        </a:rPr>
                        <a:t> </a:t>
                      </a:r>
                      <a:r>
                        <a:rPr lang="en-US" sz="1600" dirty="0">
                          <a:effectLst/>
                        </a:rPr>
                        <a:t>dates</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Capital</a:t>
                      </a:r>
                      <a:r>
                        <a:rPr lang="en-US" sz="1600" spc="-65" dirty="0">
                          <a:effectLst/>
                        </a:rPr>
                        <a:t> </a:t>
                      </a:r>
                      <a:r>
                        <a:rPr lang="en-US" sz="1600" dirty="0">
                          <a:effectLst/>
                        </a:rPr>
                        <a:t>costs</a:t>
                      </a:r>
                    </a:p>
                    <a:p>
                      <a:pPr marL="0" marR="8636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Size/scale of the project</a:t>
                      </a:r>
                      <a:endParaRPr lang="en-US" sz="1600" dirty="0">
                        <a:effectLst/>
                        <a:latin typeface="Calibri" panose="020F0502020204030204" pitchFamily="34" charset="0"/>
                        <a:ea typeface="Symbol" panose="05050102010706020507" pitchFamily="18" charset="2"/>
                        <a:cs typeface="Symbol" panose="05050102010706020507" pitchFamily="18" charset="2"/>
                      </a:endParaRPr>
                    </a:p>
                  </a:txBody>
                  <a:tcPr marL="0" marR="0" marT="0" marB="0" anchor="ctr"/>
                </a:tc>
                <a:extLst>
                  <a:ext uri="{0D108BD9-81ED-4DB2-BD59-A6C34878D82A}">
                    <a16:rowId xmlns:a16="http://schemas.microsoft.com/office/drawing/2014/main" val="2949582894"/>
                  </a:ext>
                </a:extLst>
              </a:tr>
              <a:tr h="793605">
                <a:tc>
                  <a:txBody>
                    <a:bodyPr/>
                    <a:lstStyle/>
                    <a:p>
                      <a:pPr marL="57150" marR="0" indent="0">
                        <a:spcBef>
                          <a:spcPts val="0"/>
                        </a:spcBef>
                        <a:spcAft>
                          <a:spcPts val="0"/>
                        </a:spcAft>
                      </a:pPr>
                      <a:r>
                        <a:rPr lang="en-US" sz="2400" dirty="0">
                          <a:effectLst/>
                        </a:rPr>
                        <a:t>Project Setting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Highway network</a:t>
                      </a:r>
                      <a:r>
                        <a:rPr lang="en-US" sz="1600" spc="-55" dirty="0">
                          <a:effectLst/>
                        </a:rPr>
                        <a:t> </a:t>
                      </a:r>
                      <a:r>
                        <a:rPr lang="en-US" sz="1600" dirty="0">
                          <a:effectLst/>
                        </a:rPr>
                        <a:t>density</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Topography</a:t>
                      </a:r>
                    </a:p>
                    <a:p>
                      <a:pPr marL="0" marR="360045"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Transportation accessibility</a:t>
                      </a:r>
                      <a:r>
                        <a:rPr lang="en-US" sz="1600" spc="-90" dirty="0">
                          <a:effectLst/>
                        </a:rPr>
                        <a:t> </a:t>
                      </a:r>
                      <a:endParaRPr lang="en-US" sz="1600" dirty="0">
                        <a:effectLst/>
                        <a:latin typeface="Calibri" panose="020F0502020204030204" pitchFamily="34" charset="0"/>
                        <a:ea typeface="Symbol" panose="05050102010706020507" pitchFamily="18" charset="2"/>
                        <a:cs typeface="Symbol" panose="05050102010706020507" pitchFamily="18" charset="2"/>
                      </a:endParaRPr>
                    </a:p>
                  </a:txBody>
                  <a:tcPr marL="0" marR="0" marT="0" marB="0" anchor="ctr"/>
                </a:tc>
                <a:extLst>
                  <a:ext uri="{0D108BD9-81ED-4DB2-BD59-A6C34878D82A}">
                    <a16:rowId xmlns:a16="http://schemas.microsoft.com/office/drawing/2014/main" val="4091326160"/>
                  </a:ext>
                </a:extLst>
              </a:tr>
              <a:tr h="793605">
                <a:tc>
                  <a:txBody>
                    <a:bodyPr/>
                    <a:lstStyle/>
                    <a:p>
                      <a:pPr marL="0" marR="0">
                        <a:spcBef>
                          <a:spcPts val="0"/>
                        </a:spcBef>
                        <a:spcAft>
                          <a:spcPts val="0"/>
                        </a:spcAft>
                      </a:pPr>
                      <a:r>
                        <a:rPr lang="en-US" sz="2400" dirty="0">
                          <a:effectLst/>
                        </a:rPr>
                        <a:t> Economic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11430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Economic distress level </a:t>
                      </a:r>
                    </a:p>
                    <a:p>
                      <a:pPr marL="0" marR="11430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Project impacts (employment,</a:t>
                      </a:r>
                      <a:r>
                        <a:rPr lang="en-US" sz="1600" spc="-115" dirty="0">
                          <a:effectLst/>
                        </a:rPr>
                        <a:t> </a:t>
                      </a:r>
                      <a:r>
                        <a:rPr lang="en-US" sz="1600" dirty="0">
                          <a:effectLst/>
                        </a:rPr>
                        <a:t>per capita income,</a:t>
                      </a:r>
                      <a:r>
                        <a:rPr lang="en-US" sz="1600" baseline="0" dirty="0">
                          <a:effectLst/>
                        </a:rPr>
                        <a:t> property value, business sales, tax revenue</a:t>
                      </a:r>
                      <a:r>
                        <a:rPr lang="en-US" sz="1600" dirty="0">
                          <a:effectLst/>
                        </a:rPr>
                        <a:t>).</a:t>
                      </a:r>
                      <a:endParaRPr lang="en-US" sz="1600" dirty="0">
                        <a:effectLst/>
                        <a:latin typeface="Calibri" panose="020F0502020204030204" pitchFamily="34" charset="0"/>
                        <a:ea typeface="Symbol" panose="05050102010706020507" pitchFamily="18" charset="2"/>
                        <a:cs typeface="Symbol" panose="05050102010706020507" pitchFamily="18" charset="2"/>
                      </a:endParaRPr>
                    </a:p>
                  </a:txBody>
                  <a:tcPr marL="0" marR="0" marT="0" marB="0" anchor="ctr"/>
                </a:tc>
                <a:extLst>
                  <a:ext uri="{0D108BD9-81ED-4DB2-BD59-A6C34878D82A}">
                    <a16:rowId xmlns:a16="http://schemas.microsoft.com/office/drawing/2014/main" val="3177044200"/>
                  </a:ext>
                </a:extLst>
              </a:tr>
              <a:tr h="529070">
                <a:tc>
                  <a:txBody>
                    <a:bodyPr/>
                    <a:lstStyle/>
                    <a:p>
                      <a:pPr marL="0" marR="0">
                        <a:spcBef>
                          <a:spcPts val="0"/>
                        </a:spcBef>
                        <a:spcAft>
                          <a:spcPts val="0"/>
                        </a:spcAft>
                      </a:pPr>
                      <a:r>
                        <a:rPr lang="en-US" sz="2400" dirty="0">
                          <a:effectLst/>
                        </a:rPr>
                        <a:t> Transportation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Annual average daily traffic</a:t>
                      </a:r>
                      <a:r>
                        <a:rPr lang="en-US" sz="1600" spc="-85" dirty="0">
                          <a:effectLst/>
                        </a:rPr>
                        <a:t> </a:t>
                      </a:r>
                      <a:r>
                        <a:rPr lang="en-US" sz="1600" dirty="0">
                          <a:effectLst/>
                        </a:rPr>
                        <a:t>(AADT)</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Vehicle miles traveled</a:t>
                      </a:r>
                      <a:r>
                        <a:rPr lang="en-US" sz="1600" spc="-60" dirty="0">
                          <a:effectLst/>
                        </a:rPr>
                        <a:t> </a:t>
                      </a:r>
                      <a:r>
                        <a:rPr lang="en-US" sz="1600" dirty="0">
                          <a:effectLst/>
                        </a:rPr>
                        <a:t>(VMT)</a:t>
                      </a:r>
                      <a:endParaRPr lang="en-US" sz="1600" dirty="0">
                        <a:effectLst/>
                        <a:latin typeface="Calibri" panose="020F0502020204030204" pitchFamily="34" charset="0"/>
                        <a:ea typeface="Symbol" panose="05050102010706020507" pitchFamily="18" charset="2"/>
                        <a:cs typeface="Symbol" panose="05050102010706020507" pitchFamily="18" charset="2"/>
                      </a:endParaRPr>
                    </a:p>
                  </a:txBody>
                  <a:tcPr marL="0" marR="0" marT="0" marB="0" anchor="ctr"/>
                </a:tc>
                <a:extLst>
                  <a:ext uri="{0D108BD9-81ED-4DB2-BD59-A6C34878D82A}">
                    <a16:rowId xmlns:a16="http://schemas.microsoft.com/office/drawing/2014/main" val="265666415"/>
                  </a:ext>
                </a:extLst>
              </a:tr>
              <a:tr h="1058140">
                <a:tc>
                  <a:txBody>
                    <a:bodyPr/>
                    <a:lstStyle/>
                    <a:p>
                      <a:pPr marL="0" marR="0">
                        <a:spcBef>
                          <a:spcPts val="0"/>
                        </a:spcBef>
                        <a:spcAft>
                          <a:spcPts val="0"/>
                        </a:spcAft>
                      </a:pPr>
                      <a:r>
                        <a:rPr lang="en-US" sz="2400" dirty="0">
                          <a:effectLst/>
                        </a:rPr>
                        <a:t> Demographic</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0" marR="0" lvl="1" indent="0">
                        <a:lnSpc>
                          <a:spcPct val="100000"/>
                        </a:lnSpc>
                        <a:spcBef>
                          <a:spcPts val="0"/>
                        </a:spcBef>
                        <a:spcAft>
                          <a:spcPts val="0"/>
                        </a:spcAft>
                        <a:buFont typeface="Arial" panose="020B0604020202020204" pitchFamily="34" charset="0"/>
                        <a:buChar char="•"/>
                      </a:pPr>
                      <a:r>
                        <a:rPr lang="en-US" sz="1600" dirty="0">
                          <a:effectLst/>
                        </a:rPr>
                        <a:t> Population</a:t>
                      </a:r>
                      <a:r>
                        <a:rPr lang="en-US" sz="1600" spc="-55" dirty="0">
                          <a:effectLst/>
                        </a:rPr>
                        <a:t> characteristics</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spc="-55" dirty="0">
                          <a:effectLst/>
                        </a:rPr>
                        <a:t> Population </a:t>
                      </a:r>
                      <a:r>
                        <a:rPr lang="en-US" sz="1600" dirty="0">
                          <a:effectLst/>
                        </a:rPr>
                        <a:t>density</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Rural or urban</a:t>
                      </a:r>
                      <a:r>
                        <a:rPr lang="en-US" sz="1600" spc="-80" dirty="0">
                          <a:effectLst/>
                        </a:rPr>
                        <a:t> </a:t>
                      </a:r>
                      <a:r>
                        <a:rPr lang="en-US" sz="1600" dirty="0">
                          <a:effectLst/>
                        </a:rPr>
                        <a:t>setting</a:t>
                      </a:r>
                    </a:p>
                    <a:p>
                      <a:pPr marL="0" marR="0" lvl="1" indent="0">
                        <a:lnSpc>
                          <a:spcPct val="100000"/>
                        </a:lnSpc>
                        <a:spcBef>
                          <a:spcPts val="0"/>
                        </a:spcBef>
                        <a:spcAft>
                          <a:spcPts val="0"/>
                        </a:spcAft>
                        <a:buSzPct val="100000"/>
                        <a:buFont typeface="Arial" panose="020B0604020202020204" pitchFamily="34" charset="0"/>
                        <a:buChar char="•"/>
                        <a:tabLst>
                          <a:tab pos="294005" algn="l"/>
                          <a:tab pos="294640" algn="l"/>
                        </a:tabLst>
                      </a:pPr>
                      <a:r>
                        <a:rPr lang="en-US" sz="1600" dirty="0">
                          <a:effectLst/>
                        </a:rPr>
                        <a:t> Region of the</a:t>
                      </a:r>
                      <a:r>
                        <a:rPr lang="en-US" sz="1600" spc="-55" dirty="0">
                          <a:effectLst/>
                        </a:rPr>
                        <a:t> </a:t>
                      </a:r>
                      <a:r>
                        <a:rPr lang="en-US" sz="1600" dirty="0">
                          <a:effectLst/>
                        </a:rPr>
                        <a:t>US</a:t>
                      </a:r>
                      <a:endParaRPr lang="en-US" sz="1600" dirty="0">
                        <a:effectLst/>
                        <a:latin typeface="Calibri" panose="020F0502020204030204" pitchFamily="34" charset="0"/>
                        <a:ea typeface="Symbol" panose="05050102010706020507" pitchFamily="18" charset="2"/>
                        <a:cs typeface="Symbol" panose="05050102010706020507" pitchFamily="18" charset="2"/>
                      </a:endParaRPr>
                    </a:p>
                  </a:txBody>
                  <a:tcPr marL="0" marR="0" marT="0" marB="0" anchor="ctr"/>
                </a:tc>
                <a:extLst>
                  <a:ext uri="{0D108BD9-81ED-4DB2-BD59-A6C34878D82A}">
                    <a16:rowId xmlns:a16="http://schemas.microsoft.com/office/drawing/2014/main" val="2392177878"/>
                  </a:ext>
                </a:extLst>
              </a:tr>
            </a:tbl>
          </a:graphicData>
        </a:graphic>
      </p:graphicFrame>
      <p:sp>
        <p:nvSpPr>
          <p:cNvPr id="6" name="Slide Number Placeholder 5"/>
          <p:cNvSpPr>
            <a:spLocks noGrp="1"/>
          </p:cNvSpPr>
          <p:nvPr>
            <p:ph type="sldNum" sz="quarter" idx="12"/>
          </p:nvPr>
        </p:nvSpPr>
        <p:spPr/>
        <p:txBody>
          <a:bodyPr/>
          <a:lstStyle/>
          <a:p>
            <a:fld id="{0296C635-E50A-4CED-A9AB-32890726B847}" type="slidenum">
              <a:rPr lang="en-US" smtClean="0"/>
              <a:t>10</a:t>
            </a:fld>
            <a:endParaRPr lang="en-US"/>
          </a:p>
        </p:txBody>
      </p:sp>
    </p:spTree>
    <p:extLst>
      <p:ext uri="{BB962C8B-B14F-4D97-AF65-F5344CB8AC3E}">
        <p14:creationId xmlns:p14="http://schemas.microsoft.com/office/powerpoint/2010/main" val="426073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Sites:</a:t>
            </a:r>
            <a:br>
              <a:rPr lang="en-US" b="1" dirty="0"/>
            </a:br>
            <a:r>
              <a:rPr lang="en-US" dirty="0"/>
              <a:t>Locations	</a:t>
            </a:r>
          </a:p>
        </p:txBody>
      </p:sp>
      <p:grpSp>
        <p:nvGrpSpPr>
          <p:cNvPr id="32" name="Group 31"/>
          <p:cNvGrpSpPr/>
          <p:nvPr/>
        </p:nvGrpSpPr>
        <p:grpSpPr>
          <a:xfrm>
            <a:off x="723579" y="2395157"/>
            <a:ext cx="3385866" cy="3108543"/>
            <a:chOff x="461674" y="3891694"/>
            <a:chExt cx="2445427" cy="3108543"/>
          </a:xfrm>
        </p:grpSpPr>
        <p:sp>
          <p:nvSpPr>
            <p:cNvPr id="28" name="TextBox 27"/>
            <p:cNvSpPr txBox="1"/>
            <p:nvPr/>
          </p:nvSpPr>
          <p:spPr>
            <a:xfrm>
              <a:off x="461674" y="3891694"/>
              <a:ext cx="2445427" cy="3108543"/>
            </a:xfrm>
            <a:prstGeom prst="rect">
              <a:avLst/>
            </a:prstGeom>
            <a:noFill/>
          </p:spPr>
          <p:txBody>
            <a:bodyPr wrap="square" rtlCol="0">
              <a:spAutoFit/>
            </a:bodyPr>
            <a:lstStyle/>
            <a:p>
              <a:r>
                <a:rPr lang="en-US" sz="2800" b="1" dirty="0"/>
                <a:t>Project Treatment</a:t>
              </a:r>
            </a:p>
            <a:p>
              <a:r>
                <a:rPr lang="en-US" sz="2800" b="1" dirty="0"/>
                <a:t>     Bypass</a:t>
              </a:r>
            </a:p>
            <a:p>
              <a:r>
                <a:rPr lang="en-US" sz="2800" b="1" dirty="0"/>
                <a:t>     Widening</a:t>
              </a:r>
            </a:p>
            <a:p>
              <a:r>
                <a:rPr lang="en-US" sz="2800" b="1" dirty="0"/>
                <a:t>     No Improvement   </a:t>
              </a:r>
            </a:p>
            <a:p>
              <a:endParaRPr lang="en-US" sz="2800" b="1"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4459" y="4419746"/>
              <a:ext cx="211661" cy="362698"/>
            </a:xfrm>
            <a:prstGeom prst="rect">
              <a:avLst/>
            </a:prstGeom>
            <a:ln>
              <a:noFill/>
            </a:ln>
          </p:spPr>
        </p:pic>
        <p:pic>
          <p:nvPicPr>
            <p:cNvPr id="30" name="Picture 29"/>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544459" y="4828164"/>
              <a:ext cx="211661" cy="362698"/>
            </a:xfrm>
            <a:prstGeom prst="rect">
              <a:avLst/>
            </a:prstGeom>
            <a:ln>
              <a:noFill/>
            </a:ln>
          </p:spPr>
        </p:pic>
        <p:pic>
          <p:nvPicPr>
            <p:cNvPr id="31" name="Picture 30"/>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544459" y="5310496"/>
              <a:ext cx="211661" cy="362698"/>
            </a:xfrm>
            <a:prstGeom prst="rect">
              <a:avLst/>
            </a:prstGeom>
            <a:ln>
              <a:noFill/>
            </a:ln>
          </p:spPr>
        </p:pic>
      </p:grpSp>
      <p:sp>
        <p:nvSpPr>
          <p:cNvPr id="8" name="Slide Number Placeholder 7"/>
          <p:cNvSpPr>
            <a:spLocks noGrp="1"/>
          </p:cNvSpPr>
          <p:nvPr>
            <p:ph type="sldNum" sz="quarter" idx="12"/>
          </p:nvPr>
        </p:nvSpPr>
        <p:spPr/>
        <p:txBody>
          <a:bodyPr/>
          <a:lstStyle/>
          <a:p>
            <a:fld id="{0296C635-E50A-4CED-A9AB-32890726B847}" type="slidenum">
              <a:rPr lang="en-US" smtClean="0"/>
              <a:t>11</a:t>
            </a:fld>
            <a:endParaRPr lang="en-US"/>
          </a:p>
        </p:txBody>
      </p:sp>
      <p:pic>
        <p:nvPicPr>
          <p:cNvPr id="4" name="Picture 3"/>
          <p:cNvPicPr>
            <a:picLocks noChangeAspect="1"/>
          </p:cNvPicPr>
          <p:nvPr/>
        </p:nvPicPr>
        <p:blipFill>
          <a:blip r:embed="rId4"/>
          <a:stretch>
            <a:fillRect/>
          </a:stretch>
        </p:blipFill>
        <p:spPr>
          <a:xfrm>
            <a:off x="4196531" y="56953"/>
            <a:ext cx="7449509" cy="6684822"/>
          </a:xfrm>
          <a:prstGeom prst="rect">
            <a:avLst/>
          </a:prstGeom>
        </p:spPr>
      </p:pic>
    </p:spTree>
    <p:extLst>
      <p:ext uri="{BB962C8B-B14F-4D97-AF65-F5344CB8AC3E}">
        <p14:creationId xmlns:p14="http://schemas.microsoft.com/office/powerpoint/2010/main" val="843252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dirty="0"/>
              <a:t>Study Sites:</a:t>
            </a:r>
            <a:br>
              <a:rPr lang="en-US" dirty="0"/>
            </a:br>
            <a:r>
              <a:rPr lang="en-US" dirty="0"/>
              <a:t>Construction Start and End Dates</a:t>
            </a:r>
          </a:p>
        </p:txBody>
      </p:sp>
      <p:sp>
        <p:nvSpPr>
          <p:cNvPr id="2" name="Slide Number Placeholder 1"/>
          <p:cNvSpPr>
            <a:spLocks noGrp="1"/>
          </p:cNvSpPr>
          <p:nvPr>
            <p:ph type="sldNum" sz="quarter" idx="12"/>
          </p:nvPr>
        </p:nvSpPr>
        <p:spPr/>
        <p:txBody>
          <a:bodyPr/>
          <a:lstStyle/>
          <a:p>
            <a:fld id="{0296C635-E50A-4CED-A9AB-32890726B847}" type="slidenum">
              <a:rPr lang="en-US" smtClean="0"/>
              <a:t>12</a:t>
            </a:fld>
            <a:endParaRPr lang="en-US"/>
          </a:p>
        </p:txBody>
      </p:sp>
      <p:pic>
        <p:nvPicPr>
          <p:cNvPr id="4" name="Picture 3"/>
          <p:cNvPicPr>
            <a:picLocks noChangeAspect="1"/>
          </p:cNvPicPr>
          <p:nvPr/>
        </p:nvPicPr>
        <p:blipFill rotWithShape="1">
          <a:blip r:embed="rId3"/>
          <a:srcRect l="32638" b="9594"/>
          <a:stretch/>
        </p:blipFill>
        <p:spPr>
          <a:xfrm>
            <a:off x="1910912" y="1068854"/>
            <a:ext cx="9339474" cy="5652623"/>
          </a:xfrm>
          <a:prstGeom prst="rect">
            <a:avLst/>
          </a:prstGeom>
        </p:spPr>
      </p:pic>
      <p:sp>
        <p:nvSpPr>
          <p:cNvPr id="6" name="Rectangle 5"/>
          <p:cNvSpPr/>
          <p:nvPr/>
        </p:nvSpPr>
        <p:spPr>
          <a:xfrm>
            <a:off x="3780064" y="3482481"/>
            <a:ext cx="2130879" cy="367392"/>
          </a:xfrm>
          <a:prstGeom prst="rect">
            <a:avLst/>
          </a:prstGeom>
          <a:pattFill prst="narHorz">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p:cNvSpPr/>
          <p:nvPr/>
        </p:nvSpPr>
        <p:spPr>
          <a:xfrm>
            <a:off x="5513365" y="2688760"/>
            <a:ext cx="795156" cy="367392"/>
          </a:xfrm>
          <a:prstGeom prst="rect">
            <a:avLst/>
          </a:prstGeom>
          <a:pattFill prst="narHorz">
            <a:fgClr>
              <a:srgbClr val="718DB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864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3734298202"/>
              </p:ext>
            </p:extLst>
          </p:nvPr>
        </p:nvGraphicFramePr>
        <p:xfrm>
          <a:off x="1432560" y="1827213"/>
          <a:ext cx="9326880" cy="503078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b="1" dirty="0"/>
              <a:t>Comparison</a:t>
            </a:r>
            <a:r>
              <a:rPr lang="en-US" dirty="0"/>
              <a:t>: County Population Before and After</a:t>
            </a:r>
            <a:endParaRPr lang="en-US" i="1" dirty="0"/>
          </a:p>
        </p:txBody>
      </p:sp>
      <p:sp>
        <p:nvSpPr>
          <p:cNvPr id="5" name="Slide Number Placeholder 4"/>
          <p:cNvSpPr>
            <a:spLocks noGrp="1"/>
          </p:cNvSpPr>
          <p:nvPr>
            <p:ph type="sldNum" sz="quarter" idx="12"/>
          </p:nvPr>
        </p:nvSpPr>
        <p:spPr/>
        <p:txBody>
          <a:bodyPr/>
          <a:lstStyle/>
          <a:p>
            <a:fld id="{0296C635-E50A-4CED-A9AB-32890726B847}" type="slidenum">
              <a:rPr lang="en-US" smtClean="0"/>
              <a:t>13</a:t>
            </a:fld>
            <a:endParaRPr lang="en-US"/>
          </a:p>
        </p:txBody>
      </p:sp>
      <p:grpSp>
        <p:nvGrpSpPr>
          <p:cNvPr id="6" name="Group 5">
            <a:extLst>
              <a:ext uri="{FF2B5EF4-FFF2-40B4-BE49-F238E27FC236}">
                <a16:creationId xmlns:a16="http://schemas.microsoft.com/office/drawing/2014/main" id="{023CFF2E-7FBB-4F50-B44E-EBFAD99E6809}"/>
              </a:ext>
            </a:extLst>
          </p:cNvPr>
          <p:cNvGrpSpPr/>
          <p:nvPr/>
        </p:nvGrpSpPr>
        <p:grpSpPr>
          <a:xfrm>
            <a:off x="3796748" y="1965241"/>
            <a:ext cx="2733261" cy="1528363"/>
            <a:chOff x="3796748" y="1965241"/>
            <a:chExt cx="2733261" cy="1528363"/>
          </a:xfrm>
        </p:grpSpPr>
        <p:sp>
          <p:nvSpPr>
            <p:cNvPr id="8" name="Rectangle 7">
              <a:extLst>
                <a:ext uri="{FF2B5EF4-FFF2-40B4-BE49-F238E27FC236}">
                  <a16:creationId xmlns:a16="http://schemas.microsoft.com/office/drawing/2014/main" id="{722BC5DA-692E-4DD6-9ABE-57B15D55F3BC}"/>
                </a:ext>
              </a:extLst>
            </p:cNvPr>
            <p:cNvSpPr/>
            <p:nvPr/>
          </p:nvSpPr>
          <p:spPr>
            <a:xfrm>
              <a:off x="3796748" y="1972917"/>
              <a:ext cx="2733261" cy="15206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33BB55-D696-4AB8-A9EA-4861EB2BD898}"/>
                </a:ext>
              </a:extLst>
            </p:cNvPr>
            <p:cNvPicPr>
              <a:picLocks noChangeAspect="1"/>
            </p:cNvPicPr>
            <p:nvPr/>
          </p:nvPicPr>
          <p:blipFill>
            <a:blip r:embed="rId4"/>
            <a:stretch>
              <a:fillRect/>
            </a:stretch>
          </p:blipFill>
          <p:spPr>
            <a:xfrm>
              <a:off x="3796748" y="1965241"/>
              <a:ext cx="2683701" cy="1528363"/>
            </a:xfrm>
            <a:prstGeom prst="rect">
              <a:avLst/>
            </a:prstGeom>
            <a:ln>
              <a:noFill/>
            </a:ln>
          </p:spPr>
        </p:pic>
      </p:grpSp>
    </p:spTree>
    <p:extLst>
      <p:ext uri="{BB962C8B-B14F-4D97-AF65-F5344CB8AC3E}">
        <p14:creationId xmlns:p14="http://schemas.microsoft.com/office/powerpoint/2010/main" val="119483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668154543"/>
              </p:ext>
            </p:extLst>
          </p:nvPr>
        </p:nvGraphicFramePr>
        <p:xfrm>
          <a:off x="1432560" y="1828800"/>
          <a:ext cx="932688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b="1" dirty="0"/>
              <a:t>Comparison</a:t>
            </a:r>
            <a:r>
              <a:rPr lang="en-US" dirty="0"/>
              <a:t>: County per capita income (PCI) before and after</a:t>
            </a:r>
            <a:endParaRPr lang="en-US" i="1" dirty="0"/>
          </a:p>
        </p:txBody>
      </p:sp>
      <p:sp>
        <p:nvSpPr>
          <p:cNvPr id="4" name="Slide Number Placeholder 3"/>
          <p:cNvSpPr>
            <a:spLocks noGrp="1"/>
          </p:cNvSpPr>
          <p:nvPr>
            <p:ph type="sldNum" sz="quarter" idx="12"/>
          </p:nvPr>
        </p:nvSpPr>
        <p:spPr/>
        <p:txBody>
          <a:bodyPr/>
          <a:lstStyle/>
          <a:p>
            <a:fld id="{0296C635-E50A-4CED-A9AB-32890726B847}" type="slidenum">
              <a:rPr lang="en-US" smtClean="0"/>
              <a:t>14</a:t>
            </a:fld>
            <a:endParaRPr lang="en-US"/>
          </a:p>
        </p:txBody>
      </p:sp>
      <p:grpSp>
        <p:nvGrpSpPr>
          <p:cNvPr id="5" name="Group 4">
            <a:extLst>
              <a:ext uri="{FF2B5EF4-FFF2-40B4-BE49-F238E27FC236}">
                <a16:creationId xmlns:a16="http://schemas.microsoft.com/office/drawing/2014/main" id="{D1CDE6F9-29BC-4305-A3EA-EB8919191D33}"/>
              </a:ext>
            </a:extLst>
          </p:cNvPr>
          <p:cNvGrpSpPr/>
          <p:nvPr/>
        </p:nvGrpSpPr>
        <p:grpSpPr>
          <a:xfrm>
            <a:off x="3796748" y="1965241"/>
            <a:ext cx="2733261" cy="1528363"/>
            <a:chOff x="3796748" y="1965241"/>
            <a:chExt cx="2733261" cy="1528363"/>
          </a:xfrm>
        </p:grpSpPr>
        <p:sp>
          <p:nvSpPr>
            <p:cNvPr id="3" name="Rectangle 2">
              <a:extLst>
                <a:ext uri="{FF2B5EF4-FFF2-40B4-BE49-F238E27FC236}">
                  <a16:creationId xmlns:a16="http://schemas.microsoft.com/office/drawing/2014/main" id="{B5C95CD2-BA5E-413D-A629-0CB529FDDF57}"/>
                </a:ext>
              </a:extLst>
            </p:cNvPr>
            <p:cNvSpPr/>
            <p:nvPr/>
          </p:nvSpPr>
          <p:spPr>
            <a:xfrm>
              <a:off x="3796748" y="1972917"/>
              <a:ext cx="2733261" cy="15206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5805BEE-AEE4-4DF3-A482-93B569B6B1D4}"/>
                </a:ext>
              </a:extLst>
            </p:cNvPr>
            <p:cNvPicPr>
              <a:picLocks noChangeAspect="1"/>
            </p:cNvPicPr>
            <p:nvPr/>
          </p:nvPicPr>
          <p:blipFill>
            <a:blip r:embed="rId4"/>
            <a:stretch>
              <a:fillRect/>
            </a:stretch>
          </p:blipFill>
          <p:spPr>
            <a:xfrm>
              <a:off x="3796748" y="1965241"/>
              <a:ext cx="2683701" cy="1528363"/>
            </a:xfrm>
            <a:prstGeom prst="rect">
              <a:avLst/>
            </a:prstGeom>
            <a:ln>
              <a:noFill/>
            </a:ln>
          </p:spPr>
        </p:pic>
      </p:grpSp>
    </p:spTree>
    <p:extLst>
      <p:ext uri="{BB962C8B-B14F-4D97-AF65-F5344CB8AC3E}">
        <p14:creationId xmlns:p14="http://schemas.microsoft.com/office/powerpoint/2010/main" val="2670456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Sites:</a:t>
            </a:r>
            <a:br>
              <a:rPr lang="en-US" dirty="0"/>
            </a:br>
            <a:r>
              <a:rPr lang="en-US" dirty="0"/>
              <a:t>Documents and Data</a:t>
            </a:r>
          </a:p>
        </p:txBody>
      </p:sp>
      <p:sp>
        <p:nvSpPr>
          <p:cNvPr id="7" name="Content Placeholder 2">
            <a:extLst>
              <a:ext uri="{FF2B5EF4-FFF2-40B4-BE49-F238E27FC236}">
                <a16:creationId xmlns:a16="http://schemas.microsoft.com/office/drawing/2014/main" id="{E052CF16-577D-42DA-8862-5E7E40504148}"/>
              </a:ext>
            </a:extLst>
          </p:cNvPr>
          <p:cNvSpPr>
            <a:spLocks noGrp="1"/>
          </p:cNvSpPr>
          <p:nvPr>
            <p:ph sz="half" idx="1"/>
          </p:nvPr>
        </p:nvSpPr>
        <p:spPr>
          <a:xfrm>
            <a:off x="838200" y="1825625"/>
            <a:ext cx="4280807" cy="4351338"/>
          </a:xfrm>
        </p:spPr>
        <p:txBody>
          <a:bodyPr/>
          <a:lstStyle/>
          <a:p>
            <a:pPr lvl="0"/>
            <a:r>
              <a:rPr lang="en-US" sz="2400" dirty="0"/>
              <a:t>Environmental Assessments</a:t>
            </a:r>
          </a:p>
          <a:p>
            <a:pPr lvl="0"/>
            <a:r>
              <a:rPr lang="en-US" sz="2400" dirty="0"/>
              <a:t>Project Status Reports (SARS)</a:t>
            </a:r>
          </a:p>
          <a:p>
            <a:pPr lvl="0"/>
            <a:r>
              <a:rPr lang="en-US" sz="2400" dirty="0"/>
              <a:t>Public hearing synopses</a:t>
            </a:r>
          </a:p>
          <a:p>
            <a:pPr lvl="0"/>
            <a:r>
              <a:rPr lang="en-US" sz="2400" dirty="0"/>
              <a:t>Public involvement synopsis</a:t>
            </a:r>
          </a:p>
          <a:p>
            <a:pPr lvl="0"/>
            <a:r>
              <a:rPr lang="en-US" sz="2400" dirty="0"/>
              <a:t>Advance Location and Design Guide Criteria – Project Planning Committee</a:t>
            </a:r>
          </a:p>
          <a:p>
            <a:pPr lvl="0"/>
            <a:r>
              <a:rPr lang="en-US" sz="2400" dirty="0"/>
              <a:t>Construction drawings</a:t>
            </a:r>
          </a:p>
          <a:p>
            <a:pPr lvl="0"/>
            <a:r>
              <a:rPr lang="en-US" sz="2400" dirty="0"/>
              <a:t>Interoffice memorandums </a:t>
            </a:r>
          </a:p>
          <a:p>
            <a:endParaRPr lang="en-US" dirty="0"/>
          </a:p>
        </p:txBody>
      </p:sp>
      <p:sp>
        <p:nvSpPr>
          <p:cNvPr id="6" name="Slide Number Placeholder 5"/>
          <p:cNvSpPr>
            <a:spLocks noGrp="1"/>
          </p:cNvSpPr>
          <p:nvPr>
            <p:ph type="sldNum" sz="quarter" idx="12"/>
          </p:nvPr>
        </p:nvSpPr>
        <p:spPr/>
        <p:txBody>
          <a:bodyPr/>
          <a:lstStyle/>
          <a:p>
            <a:fld id="{0296C635-E50A-4CED-A9AB-32890726B847}" type="slidenum">
              <a:rPr lang="en-US" smtClean="0"/>
              <a:pPr/>
              <a:t>15</a:t>
            </a:fld>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505932963"/>
              </p:ext>
            </p:extLst>
          </p:nvPr>
        </p:nvGraphicFramePr>
        <p:xfrm>
          <a:off x="5119008" y="1939920"/>
          <a:ext cx="6776358" cy="4306309"/>
        </p:xfrm>
        <a:graphic>
          <a:graphicData uri="http://schemas.openxmlformats.org/drawingml/2006/table">
            <a:tbl>
              <a:tblPr/>
              <a:tblGrid>
                <a:gridCol w="1066781">
                  <a:extLst>
                    <a:ext uri="{9D8B030D-6E8A-4147-A177-3AD203B41FA5}">
                      <a16:colId xmlns:a16="http://schemas.microsoft.com/office/drawing/2014/main" val="1821404536"/>
                    </a:ext>
                  </a:extLst>
                </a:gridCol>
                <a:gridCol w="869322">
                  <a:extLst>
                    <a:ext uri="{9D8B030D-6E8A-4147-A177-3AD203B41FA5}">
                      <a16:colId xmlns:a16="http://schemas.microsoft.com/office/drawing/2014/main" val="3181826308"/>
                    </a:ext>
                  </a:extLst>
                </a:gridCol>
                <a:gridCol w="968051">
                  <a:extLst>
                    <a:ext uri="{9D8B030D-6E8A-4147-A177-3AD203B41FA5}">
                      <a16:colId xmlns:a16="http://schemas.microsoft.com/office/drawing/2014/main" val="678079375"/>
                    </a:ext>
                  </a:extLst>
                </a:gridCol>
                <a:gridCol w="968051">
                  <a:extLst>
                    <a:ext uri="{9D8B030D-6E8A-4147-A177-3AD203B41FA5}">
                      <a16:colId xmlns:a16="http://schemas.microsoft.com/office/drawing/2014/main" val="3334016268"/>
                    </a:ext>
                  </a:extLst>
                </a:gridCol>
                <a:gridCol w="968051">
                  <a:extLst>
                    <a:ext uri="{9D8B030D-6E8A-4147-A177-3AD203B41FA5}">
                      <a16:colId xmlns:a16="http://schemas.microsoft.com/office/drawing/2014/main" val="657303299"/>
                    </a:ext>
                  </a:extLst>
                </a:gridCol>
                <a:gridCol w="968051">
                  <a:extLst>
                    <a:ext uri="{9D8B030D-6E8A-4147-A177-3AD203B41FA5}">
                      <a16:colId xmlns:a16="http://schemas.microsoft.com/office/drawing/2014/main" val="2400262518"/>
                    </a:ext>
                  </a:extLst>
                </a:gridCol>
                <a:gridCol w="968051">
                  <a:extLst>
                    <a:ext uri="{9D8B030D-6E8A-4147-A177-3AD203B41FA5}">
                      <a16:colId xmlns:a16="http://schemas.microsoft.com/office/drawing/2014/main" val="4220459293"/>
                    </a:ext>
                  </a:extLst>
                </a:gridCol>
              </a:tblGrid>
              <a:tr h="1058069">
                <a:tc>
                  <a:txBody>
                    <a:bodyPr/>
                    <a:lstStyle/>
                    <a:p>
                      <a:pPr algn="ctr" fontAlgn="b"/>
                      <a:r>
                        <a:rPr lang="en-US" sz="1400" b="1" i="0" u="none" strike="noStrike" dirty="0">
                          <a:solidFill>
                            <a:srgbClr val="000000"/>
                          </a:solidFill>
                          <a:effectLst/>
                          <a:latin typeface="Calibri" panose="020F0502020204030204" pitchFamily="34" charset="0"/>
                        </a:rPr>
                        <a:t>Site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Project </a:t>
                      </a:r>
                      <a:r>
                        <a:rPr lang="en-US" sz="1400" b="1" i="0" u="none" strike="noStrike" dirty="0" err="1">
                          <a:solidFill>
                            <a:srgbClr val="000000"/>
                          </a:solidFill>
                          <a:effectLst/>
                          <a:latin typeface="Calibri" panose="020F0502020204030204" pitchFamily="34" charset="0"/>
                        </a:rPr>
                        <a:t>Chara</a:t>
                      </a:r>
                      <a:r>
                        <a:rPr lang="en-US" sz="1400" b="1" i="0" u="none" strike="noStrike" dirty="0">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Pre Study Period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Post Study Period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Project Impacts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panose="020F0502020204030204" pitchFamily="34" charset="0"/>
                        </a:rPr>
                        <a:t>Highway </a:t>
                      </a:r>
                      <a:r>
                        <a:rPr lang="en-US" sz="1400" b="1" i="0" u="none" strike="noStrike" dirty="0" err="1">
                          <a:solidFill>
                            <a:srgbClr val="000000"/>
                          </a:solidFill>
                          <a:effectLst/>
                          <a:latin typeface="Calibri" panose="020F0502020204030204" pitchFamily="34" charset="0"/>
                        </a:rPr>
                        <a:t>Chara</a:t>
                      </a:r>
                      <a:r>
                        <a:rPr lang="en-US" sz="1400" b="1" i="0" u="none" strike="noStrike" dirty="0">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1" u="none" strike="noStrike" dirty="0">
                          <a:solidFill>
                            <a:srgbClr val="000000"/>
                          </a:solidFill>
                          <a:effectLst/>
                          <a:latin typeface="Calibri" panose="020F0502020204030204" pitchFamily="34" charset="0"/>
                        </a:rPr>
                        <a:t>Overall Availability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4944458"/>
                  </a:ext>
                </a:extLst>
              </a:tr>
              <a:tr h="352690">
                <a:tc>
                  <a:txBody>
                    <a:bodyPr/>
                    <a:lstStyle/>
                    <a:p>
                      <a:pPr algn="ctr" fontAlgn="b"/>
                      <a:r>
                        <a:rPr lang="en-US" sz="1400" b="1" i="0" u="none" strike="noStrike" dirty="0">
                          <a:solidFill>
                            <a:srgbClr val="000000"/>
                          </a:solidFill>
                          <a:effectLst/>
                          <a:latin typeface="Calibri" panose="020F0502020204030204" pitchFamily="34" charset="0"/>
                        </a:rPr>
                        <a:t>Grady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F82"/>
                    </a:solidFill>
                  </a:tcPr>
                </a:tc>
                <a:tc>
                  <a:txBody>
                    <a:bodyPr/>
                    <a:lstStyle/>
                    <a:p>
                      <a:pPr algn="ctr" fontAlgn="b"/>
                      <a:r>
                        <a:rPr lang="en-US" sz="14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222971515"/>
                  </a:ext>
                </a:extLst>
              </a:tr>
              <a:tr h="352690">
                <a:tc>
                  <a:txBody>
                    <a:bodyPr/>
                    <a:lstStyle/>
                    <a:p>
                      <a:pPr algn="ctr" fontAlgn="b"/>
                      <a:r>
                        <a:rPr lang="en-US" sz="1400" b="1" i="0" u="none" strike="noStrike" dirty="0">
                          <a:solidFill>
                            <a:srgbClr val="000000"/>
                          </a:solidFill>
                          <a:effectLst/>
                          <a:latin typeface="Calibri" panose="020F0502020204030204" pitchFamily="34" charset="0"/>
                        </a:rPr>
                        <a:t>Hardy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DF82"/>
                    </a:solidFill>
                  </a:tcPr>
                </a:tc>
                <a:tc>
                  <a:txBody>
                    <a:bodyPr/>
                    <a:lstStyle/>
                    <a:p>
                      <a:pPr algn="ctr" fontAlgn="b"/>
                      <a:r>
                        <a:rPr lang="en-US" sz="14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b"/>
                      <a:r>
                        <a:rPr lang="en-US" sz="1400" b="1" i="1" u="none" strike="noStrike" dirty="0">
                          <a:solidFill>
                            <a:srgbClr val="000000"/>
                          </a:solidFill>
                          <a:effectLst/>
                          <a:latin typeface="Calibri" panose="020F0502020204030204" pitchFamily="34"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extLst>
                  <a:ext uri="{0D108BD9-81ED-4DB2-BD59-A6C34878D82A}">
                    <a16:rowId xmlns:a16="http://schemas.microsoft.com/office/drawing/2014/main" val="1824055473"/>
                  </a:ext>
                </a:extLst>
              </a:tr>
              <a:tr h="352690">
                <a:tc>
                  <a:txBody>
                    <a:bodyPr/>
                    <a:lstStyle/>
                    <a:p>
                      <a:pPr algn="ctr" fontAlgn="b"/>
                      <a:r>
                        <a:rPr lang="en-US" sz="1400" b="1" i="0" u="none" strike="noStrike" dirty="0">
                          <a:solidFill>
                            <a:srgbClr val="000000"/>
                          </a:solidFill>
                          <a:effectLst/>
                          <a:latin typeface="Calibri" panose="020F0502020204030204" pitchFamily="34" charset="0"/>
                        </a:rPr>
                        <a:t>Flippin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b"/>
                      <a:r>
                        <a:rPr lang="en-US" sz="14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extLst>
                  <a:ext uri="{0D108BD9-81ED-4DB2-BD59-A6C34878D82A}">
                    <a16:rowId xmlns:a16="http://schemas.microsoft.com/office/drawing/2014/main" val="3617633959"/>
                  </a:ext>
                </a:extLst>
              </a:tr>
              <a:tr h="352690">
                <a:tc>
                  <a:txBody>
                    <a:bodyPr/>
                    <a:lstStyle/>
                    <a:p>
                      <a:pPr algn="ctr" fontAlgn="b"/>
                      <a:r>
                        <a:rPr lang="en-US" sz="1400" b="1" i="0" u="none" strike="noStrike" dirty="0">
                          <a:solidFill>
                            <a:srgbClr val="000000"/>
                          </a:solidFill>
                          <a:effectLst/>
                          <a:latin typeface="Calibri" panose="020F0502020204030204" pitchFamily="34" charset="0"/>
                        </a:rPr>
                        <a:t>Sheridan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extLst>
                  <a:ext uri="{0D108BD9-81ED-4DB2-BD59-A6C34878D82A}">
                    <a16:rowId xmlns:a16="http://schemas.microsoft.com/office/drawing/2014/main" val="1912752668"/>
                  </a:ext>
                </a:extLst>
              </a:tr>
              <a:tr h="352690">
                <a:tc>
                  <a:txBody>
                    <a:bodyPr/>
                    <a:lstStyle/>
                    <a:p>
                      <a:pPr algn="ctr" fontAlgn="b"/>
                      <a:r>
                        <a:rPr lang="en-US" sz="1400" b="1" i="0" u="none" strike="noStrike" dirty="0">
                          <a:solidFill>
                            <a:srgbClr val="000000"/>
                          </a:solidFill>
                          <a:effectLst/>
                          <a:latin typeface="Calibri" panose="020F0502020204030204" pitchFamily="34" charset="0"/>
                        </a:rPr>
                        <a:t>Vilonia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extLst>
                  <a:ext uri="{0D108BD9-81ED-4DB2-BD59-A6C34878D82A}">
                    <a16:rowId xmlns:a16="http://schemas.microsoft.com/office/drawing/2014/main" val="3163080986"/>
                  </a:ext>
                </a:extLst>
              </a:tr>
              <a:tr h="352690">
                <a:tc>
                  <a:txBody>
                    <a:bodyPr/>
                    <a:lstStyle/>
                    <a:p>
                      <a:pPr algn="ctr" fontAlgn="b"/>
                      <a:r>
                        <a:rPr lang="en-US" sz="1400" b="1" i="0" u="none" strike="noStrike" dirty="0">
                          <a:solidFill>
                            <a:srgbClr val="000000"/>
                          </a:solidFill>
                          <a:effectLst/>
                          <a:latin typeface="Calibri" panose="020F0502020204030204" pitchFamily="34" charset="0"/>
                        </a:rPr>
                        <a:t>Gould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extLst>
                  <a:ext uri="{0D108BD9-81ED-4DB2-BD59-A6C34878D82A}">
                    <a16:rowId xmlns:a16="http://schemas.microsoft.com/office/drawing/2014/main" val="2343245686"/>
                  </a:ext>
                </a:extLst>
              </a:tr>
              <a:tr h="352690">
                <a:tc>
                  <a:txBody>
                    <a:bodyPr/>
                    <a:lstStyle/>
                    <a:p>
                      <a:pPr algn="ctr" fontAlgn="b"/>
                      <a:r>
                        <a:rPr lang="en-US" sz="1400" b="1" i="0" u="none" strike="noStrike" dirty="0">
                          <a:solidFill>
                            <a:srgbClr val="000000"/>
                          </a:solidFill>
                          <a:effectLst/>
                          <a:latin typeface="Calibri" panose="020F0502020204030204" pitchFamily="34" charset="0"/>
                        </a:rPr>
                        <a:t>Siloam Springs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extLst>
                  <a:ext uri="{0D108BD9-81ED-4DB2-BD59-A6C34878D82A}">
                    <a16:rowId xmlns:a16="http://schemas.microsoft.com/office/drawing/2014/main" val="2924138942"/>
                  </a:ext>
                </a:extLst>
              </a:tr>
              <a:tr h="352690">
                <a:tc>
                  <a:txBody>
                    <a:bodyPr/>
                    <a:lstStyle/>
                    <a:p>
                      <a:pPr algn="ctr" fontAlgn="b"/>
                      <a:r>
                        <a:rPr lang="en-US" sz="1400" b="1" i="0" u="none" strike="noStrike" dirty="0">
                          <a:solidFill>
                            <a:srgbClr val="000000"/>
                          </a:solidFill>
                          <a:effectLst/>
                          <a:latin typeface="Calibri" panose="020F0502020204030204" pitchFamily="34" charset="0"/>
                        </a:rPr>
                        <a:t>Dover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9865440"/>
                  </a:ext>
                </a:extLst>
              </a:tr>
              <a:tr h="352690">
                <a:tc>
                  <a:txBody>
                    <a:bodyPr/>
                    <a:lstStyle/>
                    <a:p>
                      <a:pPr algn="ctr" fontAlgn="b"/>
                      <a:r>
                        <a:rPr lang="en-US" sz="1400" b="1" i="0" u="none" strike="noStrike" dirty="0">
                          <a:solidFill>
                            <a:srgbClr val="000000"/>
                          </a:solidFill>
                          <a:effectLst/>
                          <a:latin typeface="Calibri" panose="020F0502020204030204" pitchFamily="34" charset="0"/>
                        </a:rPr>
                        <a:t>Green Forest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b"/>
                      <a:r>
                        <a:rPr lang="en-US" sz="1400" b="0" i="0" u="none" strike="noStrike" dirty="0">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780"/>
                    </a:solidFill>
                  </a:tcPr>
                </a:tc>
                <a:tc>
                  <a:txBody>
                    <a:bodyPr/>
                    <a:lstStyle/>
                    <a:p>
                      <a:pPr algn="ctr" fontAlgn="b"/>
                      <a:r>
                        <a:rPr lang="en-US"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4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400" b="1" i="1" u="none" strike="noStrike" dirty="0">
                          <a:solidFill>
                            <a:srgbClr val="000000"/>
                          </a:solidFill>
                          <a:effectLst/>
                          <a:latin typeface="Calibri" panose="020F0502020204030204" pitchFamily="34"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extLst>
                  <a:ext uri="{0D108BD9-81ED-4DB2-BD59-A6C34878D82A}">
                    <a16:rowId xmlns:a16="http://schemas.microsoft.com/office/drawing/2014/main" val="2917274893"/>
                  </a:ext>
                </a:extLst>
              </a:tr>
            </a:tbl>
          </a:graphicData>
        </a:graphic>
      </p:graphicFrame>
    </p:spTree>
    <p:extLst>
      <p:ext uri="{BB962C8B-B14F-4D97-AF65-F5344CB8AC3E}">
        <p14:creationId xmlns:p14="http://schemas.microsoft.com/office/powerpoint/2010/main" val="107855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Example</a:t>
            </a:r>
            <a:r>
              <a:rPr lang="en-US" dirty="0"/>
              <a:t>: Grady Bypass Site Characteristics</a:t>
            </a:r>
          </a:p>
        </p:txBody>
      </p:sp>
      <p:sp>
        <p:nvSpPr>
          <p:cNvPr id="7" name="Content Placeholder 6"/>
          <p:cNvSpPr>
            <a:spLocks noGrp="1"/>
          </p:cNvSpPr>
          <p:nvPr>
            <p:ph idx="1"/>
          </p:nvPr>
        </p:nvSpPr>
        <p:spPr>
          <a:xfrm>
            <a:off x="838200" y="1825625"/>
            <a:ext cx="7260771" cy="4351338"/>
          </a:xfrm>
        </p:spPr>
        <p:txBody>
          <a:bodyPr/>
          <a:lstStyle/>
          <a:p>
            <a:r>
              <a:rPr lang="en-US" b="1" dirty="0"/>
              <a:t>Start Year</a:t>
            </a:r>
            <a:r>
              <a:rPr lang="en-US" dirty="0"/>
              <a:t>: 2005</a:t>
            </a:r>
          </a:p>
          <a:p>
            <a:r>
              <a:rPr lang="en-US" b="1" dirty="0"/>
              <a:t>Completion Year</a:t>
            </a:r>
            <a:r>
              <a:rPr lang="en-US" dirty="0"/>
              <a:t>: 2009</a:t>
            </a:r>
          </a:p>
          <a:p>
            <a:r>
              <a:rPr lang="en-US" b="1" dirty="0"/>
              <a:t>Total Cost</a:t>
            </a:r>
            <a:r>
              <a:rPr lang="en-US" dirty="0"/>
              <a:t>: $24 million</a:t>
            </a:r>
          </a:p>
          <a:p>
            <a:r>
              <a:rPr lang="en-US" b="1" dirty="0"/>
              <a:t>Length</a:t>
            </a:r>
            <a:r>
              <a:rPr lang="en-US" dirty="0"/>
              <a:t>: 4.2 miles Highway 65</a:t>
            </a:r>
          </a:p>
          <a:p>
            <a:r>
              <a:rPr lang="en-US" b="1" dirty="0"/>
              <a:t>Location</a:t>
            </a:r>
            <a:r>
              <a:rPr lang="en-US" dirty="0"/>
              <a:t>: Southeast AR - Lincoln County, near Pine Bluff, Metro Setting</a:t>
            </a:r>
          </a:p>
          <a:p>
            <a:r>
              <a:rPr lang="en-US" b="1" dirty="0"/>
              <a:t>Purpose</a:t>
            </a:r>
            <a:r>
              <a:rPr lang="en-US" dirty="0"/>
              <a:t>: Bypass needed to accommodate for traffic congestion due to local, school, and agricultural traffic</a:t>
            </a:r>
          </a:p>
          <a:p>
            <a:endParaRPr lang="en-US" dirty="0"/>
          </a:p>
          <a:p>
            <a:endParaRPr lang="en-US" dirty="0"/>
          </a:p>
        </p:txBody>
      </p:sp>
      <p:sp>
        <p:nvSpPr>
          <p:cNvPr id="4" name="Slide Number Placeholder 3">
            <a:extLst>
              <a:ext uri="{FF2B5EF4-FFF2-40B4-BE49-F238E27FC236}">
                <a16:creationId xmlns:a16="http://schemas.microsoft.com/office/drawing/2014/main" id="{F9DB6C86-A5A2-4193-9677-3C4FE5D663EC}"/>
              </a:ext>
            </a:extLst>
          </p:cNvPr>
          <p:cNvSpPr>
            <a:spLocks noGrp="1"/>
          </p:cNvSpPr>
          <p:nvPr>
            <p:ph type="sldNum" sz="quarter" idx="12"/>
          </p:nvPr>
        </p:nvSpPr>
        <p:spPr/>
        <p:txBody>
          <a:bodyPr/>
          <a:lstStyle/>
          <a:p>
            <a:fld id="{0296C635-E50A-4CED-A9AB-32890726B847}" type="slidenum">
              <a:rPr lang="en-US" smtClean="0"/>
              <a:pPr/>
              <a:t>16</a:t>
            </a:fld>
            <a:endParaRPr lang="en-US"/>
          </a:p>
        </p:txBody>
      </p:sp>
      <p:grpSp>
        <p:nvGrpSpPr>
          <p:cNvPr id="19" name="Group 18"/>
          <p:cNvGrpSpPr/>
          <p:nvPr/>
        </p:nvGrpSpPr>
        <p:grpSpPr>
          <a:xfrm>
            <a:off x="8229193" y="1825625"/>
            <a:ext cx="3470888" cy="2943313"/>
            <a:chOff x="4283256" y="953999"/>
            <a:chExt cx="3470888" cy="2943313"/>
          </a:xfrm>
        </p:grpSpPr>
        <p:grpSp>
          <p:nvGrpSpPr>
            <p:cNvPr id="17" name="Group 16"/>
            <p:cNvGrpSpPr/>
            <p:nvPr/>
          </p:nvGrpSpPr>
          <p:grpSpPr>
            <a:xfrm>
              <a:off x="4283256" y="953999"/>
              <a:ext cx="3470888" cy="2943313"/>
              <a:chOff x="4283256" y="953999"/>
              <a:chExt cx="3470888" cy="2943313"/>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256" y="953999"/>
                <a:ext cx="3470888" cy="2943313"/>
              </a:xfrm>
              <a:prstGeom prst="rect">
                <a:avLst/>
              </a:prstGeom>
            </p:spPr>
          </p:pic>
          <p:sp>
            <p:nvSpPr>
              <p:cNvPr id="16" name="Oval 15"/>
              <p:cNvSpPr/>
              <p:nvPr/>
            </p:nvSpPr>
            <p:spPr>
              <a:xfrm>
                <a:off x="6278057" y="2942677"/>
                <a:ext cx="143423" cy="14342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6176541" y="3023913"/>
              <a:ext cx="896983" cy="246221"/>
            </a:xfrm>
            <a:prstGeom prst="rect">
              <a:avLst/>
            </a:prstGeom>
            <a:noFill/>
          </p:spPr>
          <p:txBody>
            <a:bodyPr wrap="square" rtlCol="0">
              <a:spAutoFit/>
            </a:bodyPr>
            <a:lstStyle/>
            <a:p>
              <a:r>
                <a:rPr lang="en-US" sz="1000" b="1" dirty="0">
                  <a:solidFill>
                    <a:schemeClr val="accent3">
                      <a:lumMod val="50000"/>
                    </a:schemeClr>
                  </a:solidFill>
                  <a:effectLst>
                    <a:glow rad="139700">
                      <a:schemeClr val="accent2">
                        <a:satMod val="175000"/>
                        <a:alpha val="40000"/>
                      </a:schemeClr>
                    </a:glow>
                  </a:effectLst>
                </a:rPr>
                <a:t>GRADY</a:t>
              </a:r>
            </a:p>
          </p:txBody>
        </p:sp>
      </p:grpSp>
      <p:graphicFrame>
        <p:nvGraphicFramePr>
          <p:cNvPr id="2" name="Table 1"/>
          <p:cNvGraphicFramePr>
            <a:graphicFrameLocks noGrp="1"/>
          </p:cNvGraphicFramePr>
          <p:nvPr>
            <p:extLst>
              <p:ext uri="{D42A27DB-BD31-4B8C-83A1-F6EECF244321}">
                <p14:modId xmlns:p14="http://schemas.microsoft.com/office/powerpoint/2010/main" val="2773128450"/>
              </p:ext>
            </p:extLst>
          </p:nvPr>
        </p:nvGraphicFramePr>
        <p:xfrm>
          <a:off x="2322842" y="4768938"/>
          <a:ext cx="7546316" cy="1889760"/>
        </p:xfrm>
        <a:graphic>
          <a:graphicData uri="http://schemas.openxmlformats.org/drawingml/2006/table">
            <a:tbl>
              <a:tblPr firstRow="1" bandRow="1">
                <a:tableStyleId>{5C22544A-7EE6-4342-B048-85BDC9FD1C3A}</a:tableStyleId>
              </a:tblPr>
              <a:tblGrid>
                <a:gridCol w="1886579">
                  <a:extLst>
                    <a:ext uri="{9D8B030D-6E8A-4147-A177-3AD203B41FA5}">
                      <a16:colId xmlns:a16="http://schemas.microsoft.com/office/drawing/2014/main" val="1859687927"/>
                    </a:ext>
                  </a:extLst>
                </a:gridCol>
                <a:gridCol w="1886579">
                  <a:extLst>
                    <a:ext uri="{9D8B030D-6E8A-4147-A177-3AD203B41FA5}">
                      <a16:colId xmlns:a16="http://schemas.microsoft.com/office/drawing/2014/main" val="3721649043"/>
                    </a:ext>
                  </a:extLst>
                </a:gridCol>
                <a:gridCol w="1886579">
                  <a:extLst>
                    <a:ext uri="{9D8B030D-6E8A-4147-A177-3AD203B41FA5}">
                      <a16:colId xmlns:a16="http://schemas.microsoft.com/office/drawing/2014/main" val="3285775786"/>
                    </a:ext>
                  </a:extLst>
                </a:gridCol>
                <a:gridCol w="1886579">
                  <a:extLst>
                    <a:ext uri="{9D8B030D-6E8A-4147-A177-3AD203B41FA5}">
                      <a16:colId xmlns:a16="http://schemas.microsoft.com/office/drawing/2014/main" val="3172624234"/>
                    </a:ext>
                  </a:extLst>
                </a:gridCol>
              </a:tblGrid>
              <a:tr h="370840">
                <a:tc>
                  <a:txBody>
                    <a:bodyPr/>
                    <a:lstStyle/>
                    <a:p>
                      <a:pPr algn="ctr"/>
                      <a:r>
                        <a:rPr lang="en-US" sz="2000" dirty="0"/>
                        <a:t>Reference Date</a:t>
                      </a:r>
                    </a:p>
                  </a:txBody>
                  <a:tcPr anchor="ctr"/>
                </a:tc>
                <a:tc>
                  <a:txBody>
                    <a:bodyPr/>
                    <a:lstStyle/>
                    <a:p>
                      <a:pPr algn="ctr"/>
                      <a:r>
                        <a:rPr lang="en-US" sz="2000" dirty="0"/>
                        <a:t>Population</a:t>
                      </a:r>
                    </a:p>
                  </a:txBody>
                  <a:tcPr anchor="ctr"/>
                </a:tc>
                <a:tc>
                  <a:txBody>
                    <a:bodyPr/>
                    <a:lstStyle/>
                    <a:p>
                      <a:pPr algn="ctr"/>
                      <a:r>
                        <a:rPr lang="en-US" sz="2000" dirty="0"/>
                        <a:t>Per Capita Income(2018$)</a:t>
                      </a:r>
                    </a:p>
                  </a:txBody>
                  <a:tcPr anchor="ctr"/>
                </a:tc>
                <a:tc>
                  <a:txBody>
                    <a:bodyPr/>
                    <a:lstStyle/>
                    <a:p>
                      <a:pPr algn="ctr"/>
                      <a:r>
                        <a:rPr lang="en-US" sz="2000" dirty="0"/>
                        <a:t>Economic Distress</a:t>
                      </a:r>
                    </a:p>
                  </a:txBody>
                  <a:tcPr anchor="ctr"/>
                </a:tc>
                <a:extLst>
                  <a:ext uri="{0D108BD9-81ED-4DB2-BD59-A6C34878D82A}">
                    <a16:rowId xmlns:a16="http://schemas.microsoft.com/office/drawing/2014/main" val="181959014"/>
                  </a:ext>
                </a:extLst>
              </a:tr>
              <a:tr h="370840">
                <a:tc>
                  <a:txBody>
                    <a:bodyPr/>
                    <a:lstStyle/>
                    <a:p>
                      <a:pPr algn="ctr"/>
                      <a:r>
                        <a:rPr lang="en-US" sz="2000" dirty="0"/>
                        <a:t>2004</a:t>
                      </a:r>
                    </a:p>
                  </a:txBody>
                  <a:tcPr anchor="ctr"/>
                </a:tc>
                <a:tc>
                  <a:txBody>
                    <a:bodyPr/>
                    <a:lstStyle/>
                    <a:p>
                      <a:pPr algn="ctr"/>
                      <a:r>
                        <a:rPr lang="en-US" sz="2000" dirty="0"/>
                        <a:t>14,137</a:t>
                      </a:r>
                    </a:p>
                  </a:txBody>
                  <a:tcPr anchor="ctr"/>
                </a:tc>
                <a:tc>
                  <a:txBody>
                    <a:bodyPr/>
                    <a:lstStyle/>
                    <a:p>
                      <a:pPr algn="ctr"/>
                      <a:r>
                        <a:rPr lang="en-US" sz="2000" dirty="0"/>
                        <a:t>$25,875/person</a:t>
                      </a:r>
                    </a:p>
                  </a:txBody>
                  <a:tcPr anchor="ctr"/>
                </a:tc>
                <a:tc>
                  <a:txBody>
                    <a:bodyPr/>
                    <a:lstStyle/>
                    <a:p>
                      <a:pPr algn="ctr"/>
                      <a:r>
                        <a:rPr lang="en-US" sz="2000" dirty="0"/>
                        <a:t>1.4</a:t>
                      </a:r>
                    </a:p>
                  </a:txBody>
                  <a:tcPr anchor="ctr"/>
                </a:tc>
                <a:extLst>
                  <a:ext uri="{0D108BD9-81ED-4DB2-BD59-A6C34878D82A}">
                    <a16:rowId xmlns:a16="http://schemas.microsoft.com/office/drawing/2014/main" val="4206931808"/>
                  </a:ext>
                </a:extLst>
              </a:tr>
              <a:tr h="370840">
                <a:tc>
                  <a:txBody>
                    <a:bodyPr/>
                    <a:lstStyle/>
                    <a:p>
                      <a:pPr algn="ctr"/>
                      <a:r>
                        <a:rPr lang="en-US" sz="2000" dirty="0"/>
                        <a:t>2016</a:t>
                      </a:r>
                    </a:p>
                  </a:txBody>
                  <a:tcPr anchor="ctr"/>
                </a:tc>
                <a:tc>
                  <a:txBody>
                    <a:bodyPr/>
                    <a:lstStyle/>
                    <a:p>
                      <a:pPr algn="ctr"/>
                      <a:r>
                        <a:rPr lang="en-US" sz="2000" dirty="0"/>
                        <a:t>13,810</a:t>
                      </a:r>
                    </a:p>
                  </a:txBody>
                  <a:tcPr anchor="ctr"/>
                </a:tc>
                <a:tc>
                  <a:txBody>
                    <a:bodyPr/>
                    <a:lstStyle/>
                    <a:p>
                      <a:pPr algn="ctr"/>
                      <a:r>
                        <a:rPr lang="en-US" sz="2000" dirty="0"/>
                        <a:t>$26,321/person</a:t>
                      </a:r>
                    </a:p>
                  </a:txBody>
                  <a:tcPr anchor="ctr"/>
                </a:tc>
                <a:tc>
                  <a:txBody>
                    <a:bodyPr/>
                    <a:lstStyle/>
                    <a:p>
                      <a:pPr algn="ctr"/>
                      <a:r>
                        <a:rPr lang="en-US" sz="2000" dirty="0"/>
                        <a:t>0.98</a:t>
                      </a:r>
                    </a:p>
                  </a:txBody>
                  <a:tcPr anchor="ctr"/>
                </a:tc>
                <a:extLst>
                  <a:ext uri="{0D108BD9-81ED-4DB2-BD59-A6C34878D82A}">
                    <a16:rowId xmlns:a16="http://schemas.microsoft.com/office/drawing/2014/main" val="2845547582"/>
                  </a:ext>
                </a:extLst>
              </a:tr>
              <a:tr h="370840">
                <a:tc>
                  <a:txBody>
                    <a:bodyPr/>
                    <a:lstStyle/>
                    <a:p>
                      <a:pPr algn="ctr"/>
                      <a:r>
                        <a:rPr lang="en-US" sz="2000" dirty="0"/>
                        <a:t>Change</a:t>
                      </a:r>
                    </a:p>
                  </a:txBody>
                  <a:tcPr anchor="ctr"/>
                </a:tc>
                <a:tc>
                  <a:txBody>
                    <a:bodyPr/>
                    <a:lstStyle/>
                    <a:p>
                      <a:pPr algn="ctr"/>
                      <a:r>
                        <a:rPr lang="en-US" sz="2000" dirty="0"/>
                        <a:t>-2.3%</a:t>
                      </a:r>
                    </a:p>
                  </a:txBody>
                  <a:tcPr anchor="ctr"/>
                </a:tc>
                <a:tc>
                  <a:txBody>
                    <a:bodyPr/>
                    <a:lstStyle/>
                    <a:p>
                      <a:pPr algn="ctr"/>
                      <a:r>
                        <a:rPr lang="en-US" sz="2000" dirty="0"/>
                        <a:t>+1.72%</a:t>
                      </a:r>
                    </a:p>
                  </a:txBody>
                  <a:tcPr anchor="ctr"/>
                </a:tc>
                <a:tc>
                  <a:txBody>
                    <a:bodyPr/>
                    <a:lstStyle/>
                    <a:p>
                      <a:pPr algn="ctr"/>
                      <a:r>
                        <a:rPr lang="en-US" sz="2000" dirty="0"/>
                        <a:t>Improved</a:t>
                      </a:r>
                    </a:p>
                  </a:txBody>
                  <a:tcPr anchor="ctr"/>
                </a:tc>
                <a:extLst>
                  <a:ext uri="{0D108BD9-81ED-4DB2-BD59-A6C34878D82A}">
                    <a16:rowId xmlns:a16="http://schemas.microsoft.com/office/drawing/2014/main" val="3911687643"/>
                  </a:ext>
                </a:extLst>
              </a:tr>
            </a:tbl>
          </a:graphicData>
        </a:graphic>
      </p:graphicFrame>
    </p:spTree>
    <p:extLst>
      <p:ext uri="{BB962C8B-B14F-4D97-AF65-F5344CB8AC3E}">
        <p14:creationId xmlns:p14="http://schemas.microsoft.com/office/powerpoint/2010/main" val="2701762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a:t>: Grady Bypass Aerial Images </a:t>
            </a:r>
          </a:p>
        </p:txBody>
      </p:sp>
      <p:sp>
        <p:nvSpPr>
          <p:cNvPr id="11" name="Slide Number Placeholder 10">
            <a:extLst>
              <a:ext uri="{FF2B5EF4-FFF2-40B4-BE49-F238E27FC236}">
                <a16:creationId xmlns:a16="http://schemas.microsoft.com/office/drawing/2014/main" id="{DD17CCAD-4B0E-4407-A306-4BF6E43326F8}"/>
              </a:ext>
            </a:extLst>
          </p:cNvPr>
          <p:cNvSpPr>
            <a:spLocks noGrp="1"/>
          </p:cNvSpPr>
          <p:nvPr>
            <p:ph type="sldNum" sz="quarter" idx="12"/>
          </p:nvPr>
        </p:nvSpPr>
        <p:spPr/>
        <p:txBody>
          <a:bodyPr/>
          <a:lstStyle/>
          <a:p>
            <a:fld id="{0296C635-E50A-4CED-A9AB-32890726B847}" type="slidenum">
              <a:rPr lang="en-US" smtClean="0"/>
              <a:t>17</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026" y="1613624"/>
            <a:ext cx="5926974" cy="39853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141" y="1613623"/>
            <a:ext cx="5926974" cy="3985313"/>
          </a:xfrm>
          <a:prstGeom prst="rect">
            <a:avLst/>
          </a:prstGeom>
        </p:spPr>
      </p:pic>
      <p:sp>
        <p:nvSpPr>
          <p:cNvPr id="7" name="TextBox 6">
            <a:extLst>
              <a:ext uri="{FF2B5EF4-FFF2-40B4-BE49-F238E27FC236}">
                <a16:creationId xmlns:a16="http://schemas.microsoft.com/office/drawing/2014/main" id="{24DDD97D-0EF7-4AD8-9DCF-241C03878E09}"/>
              </a:ext>
            </a:extLst>
          </p:cNvPr>
          <p:cNvSpPr txBox="1"/>
          <p:nvPr/>
        </p:nvSpPr>
        <p:spPr>
          <a:xfrm>
            <a:off x="2067192" y="5750997"/>
            <a:ext cx="1621405" cy="830997"/>
          </a:xfrm>
          <a:prstGeom prst="rect">
            <a:avLst/>
          </a:prstGeom>
          <a:noFill/>
        </p:spPr>
        <p:txBody>
          <a:bodyPr wrap="square" rtlCol="0">
            <a:spAutoFit/>
          </a:bodyPr>
          <a:lstStyle/>
          <a:p>
            <a:pPr algn="ctr"/>
            <a:r>
              <a:rPr lang="en-US" sz="2400" dirty="0"/>
              <a:t>Before (2006)</a:t>
            </a:r>
          </a:p>
        </p:txBody>
      </p:sp>
      <p:sp>
        <p:nvSpPr>
          <p:cNvPr id="9" name="TextBox 8">
            <a:extLst>
              <a:ext uri="{FF2B5EF4-FFF2-40B4-BE49-F238E27FC236}">
                <a16:creationId xmlns:a16="http://schemas.microsoft.com/office/drawing/2014/main" id="{DBF408C9-6833-4A6B-9B1A-9DE9971476AB}"/>
              </a:ext>
            </a:extLst>
          </p:cNvPr>
          <p:cNvSpPr txBox="1"/>
          <p:nvPr/>
        </p:nvSpPr>
        <p:spPr>
          <a:xfrm>
            <a:off x="8671108" y="5750997"/>
            <a:ext cx="1418289" cy="830997"/>
          </a:xfrm>
          <a:prstGeom prst="rect">
            <a:avLst/>
          </a:prstGeom>
          <a:noFill/>
        </p:spPr>
        <p:txBody>
          <a:bodyPr wrap="square" rtlCol="0">
            <a:spAutoFit/>
          </a:bodyPr>
          <a:lstStyle/>
          <a:p>
            <a:pPr algn="ctr"/>
            <a:r>
              <a:rPr lang="en-US" sz="2400" dirty="0"/>
              <a:t>After (2015)</a:t>
            </a:r>
          </a:p>
        </p:txBody>
      </p:sp>
    </p:spTree>
    <p:extLst>
      <p:ext uri="{BB962C8B-B14F-4D97-AF65-F5344CB8AC3E}">
        <p14:creationId xmlns:p14="http://schemas.microsoft.com/office/powerpoint/2010/main" val="3194362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5"/>
            <a:ext cx="12192000" cy="6904430"/>
          </a:xfrm>
          <a:prstGeom prst="rect">
            <a:avLst/>
          </a:prstGeom>
        </p:spPr>
      </p:pic>
    </p:spTree>
    <p:extLst>
      <p:ext uri="{BB962C8B-B14F-4D97-AF65-F5344CB8AC3E}">
        <p14:creationId xmlns:p14="http://schemas.microsoft.com/office/powerpoint/2010/main" val="2711279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5"/>
            <a:ext cx="12192000" cy="6904430"/>
          </a:xfrm>
          <a:prstGeom prst="rect">
            <a:avLst/>
          </a:prstGeom>
        </p:spPr>
      </p:pic>
    </p:spTree>
    <p:extLst>
      <p:ext uri="{BB962C8B-B14F-4D97-AF65-F5344CB8AC3E}">
        <p14:creationId xmlns:p14="http://schemas.microsoft.com/office/powerpoint/2010/main" val="698582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Motivation</a:t>
            </a:r>
          </a:p>
        </p:txBody>
      </p:sp>
      <p:sp>
        <p:nvSpPr>
          <p:cNvPr id="6" name="Slide Number Placeholder 5"/>
          <p:cNvSpPr>
            <a:spLocks noGrp="1"/>
          </p:cNvSpPr>
          <p:nvPr>
            <p:ph type="sldNum" sz="quarter" idx="12"/>
          </p:nvPr>
        </p:nvSpPr>
        <p:spPr/>
        <p:txBody>
          <a:bodyPr/>
          <a:lstStyle/>
          <a:p>
            <a:fld id="{0296C635-E50A-4CED-A9AB-32890726B847}" type="slidenum">
              <a:rPr lang="en-US" smtClean="0"/>
              <a:t>2</a:t>
            </a:fld>
            <a:endParaRPr lang="en-US" dirty="0"/>
          </a:p>
        </p:txBody>
      </p:sp>
      <p:pic>
        <p:nvPicPr>
          <p:cNvPr id="7" name="Content Placeholder 6"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763" y="2447231"/>
            <a:ext cx="5836952" cy="3271155"/>
          </a:xfrm>
        </p:spPr>
      </p:pic>
      <p:sp>
        <p:nvSpPr>
          <p:cNvPr id="14" name="Rectangle 13"/>
          <p:cNvSpPr/>
          <p:nvPr/>
        </p:nvSpPr>
        <p:spPr>
          <a:xfrm>
            <a:off x="6270437" y="5877761"/>
            <a:ext cx="3887761" cy="338554"/>
          </a:xfrm>
          <a:prstGeom prst="rect">
            <a:avLst/>
          </a:prstGeom>
        </p:spPr>
        <p:txBody>
          <a:bodyPr wrap="square">
            <a:spAutoFit/>
          </a:bodyPr>
          <a:lstStyle/>
          <a:p>
            <a:r>
              <a:rPr lang="en-US" sz="800" dirty="0">
                <a:hlinkClick r:id="rId4"/>
              </a:rPr>
              <a:t>https://bolivarmonews.com/home/bypass-routes-among-alternatives-at-flippin/article_43636d47-25a8-53a0-bee0-d52653593149.html</a:t>
            </a:r>
            <a:endParaRPr lang="en-US" sz="800" dirty="0"/>
          </a:p>
        </p:txBody>
      </p:sp>
      <p:sp>
        <p:nvSpPr>
          <p:cNvPr id="15" name="Rectangle 14">
            <a:extLst>
              <a:ext uri="{FF2B5EF4-FFF2-40B4-BE49-F238E27FC236}">
                <a16:creationId xmlns:a16="http://schemas.microsoft.com/office/drawing/2014/main" id="{FB021B0E-813E-45FB-8620-0F840AAA23FF}"/>
              </a:ext>
            </a:extLst>
          </p:cNvPr>
          <p:cNvSpPr/>
          <p:nvPr/>
        </p:nvSpPr>
        <p:spPr>
          <a:xfrm>
            <a:off x="6270437" y="5609251"/>
            <a:ext cx="1759392" cy="369332"/>
          </a:xfrm>
          <a:prstGeom prst="rect">
            <a:avLst/>
          </a:prstGeom>
        </p:spPr>
        <p:txBody>
          <a:bodyPr wrap="none">
            <a:spAutoFit/>
          </a:bodyPr>
          <a:lstStyle/>
          <a:p>
            <a:r>
              <a:rPr lang="en-US" i="1" dirty="0"/>
              <a:t>Flippin, Arkansas</a:t>
            </a:r>
          </a:p>
        </p:txBody>
      </p:sp>
      <p:pic>
        <p:nvPicPr>
          <p:cNvPr id="4" name="Picture 3" descr="A car parked on the side of a road&#10;&#10;Description automatically generated">
            <a:extLst>
              <a:ext uri="{FF2B5EF4-FFF2-40B4-BE49-F238E27FC236}">
                <a16:creationId xmlns:a16="http://schemas.microsoft.com/office/drawing/2014/main" id="{6F7BB58D-11CD-4B60-846A-DA3ED42A7A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8018" y="2201424"/>
            <a:ext cx="5462845" cy="3414727"/>
          </a:xfrm>
          <a:prstGeom prst="rect">
            <a:avLst/>
          </a:prstGeom>
        </p:spPr>
      </p:pic>
      <p:sp>
        <p:nvSpPr>
          <p:cNvPr id="17" name="Rectangle 16">
            <a:extLst>
              <a:ext uri="{FF2B5EF4-FFF2-40B4-BE49-F238E27FC236}">
                <a16:creationId xmlns:a16="http://schemas.microsoft.com/office/drawing/2014/main" id="{E448D8AA-9318-47CA-A9AA-7B0CBC8BC648}"/>
              </a:ext>
            </a:extLst>
          </p:cNvPr>
          <p:cNvSpPr/>
          <p:nvPr/>
        </p:nvSpPr>
        <p:spPr>
          <a:xfrm>
            <a:off x="111761" y="1967517"/>
            <a:ext cx="6095999" cy="923330"/>
          </a:xfrm>
          <a:prstGeom prst="rect">
            <a:avLst/>
          </a:prstGeom>
          <a:solidFill>
            <a:schemeClr val="bg2"/>
          </a:solidFill>
        </p:spPr>
        <p:txBody>
          <a:bodyPr wrap="square">
            <a:spAutoFit/>
          </a:bodyPr>
          <a:lstStyle/>
          <a:p>
            <a:r>
              <a:rPr lang="en-US" dirty="0">
                <a:solidFill>
                  <a:srgbClr val="444444"/>
                </a:solidFill>
                <a:latin typeface="Open Sans"/>
              </a:rPr>
              <a:t>"This is the third hearing we've had on the proposal and we're getting some excellent input and </a:t>
            </a:r>
            <a:r>
              <a:rPr lang="en-US" dirty="0">
                <a:solidFill>
                  <a:schemeClr val="accent5"/>
                </a:solidFill>
                <a:latin typeface="Open Sans"/>
              </a:rPr>
              <a:t>legitimate concerns</a:t>
            </a:r>
            <a:r>
              <a:rPr lang="en-US" dirty="0">
                <a:solidFill>
                  <a:srgbClr val="444444"/>
                </a:solidFill>
                <a:latin typeface="Open Sans"/>
              </a:rPr>
              <a:t>," [Randy] Ort said.</a:t>
            </a:r>
            <a:endParaRPr lang="en-US" dirty="0"/>
          </a:p>
        </p:txBody>
      </p:sp>
      <p:sp>
        <p:nvSpPr>
          <p:cNvPr id="19" name="Rectangle 18">
            <a:extLst>
              <a:ext uri="{FF2B5EF4-FFF2-40B4-BE49-F238E27FC236}">
                <a16:creationId xmlns:a16="http://schemas.microsoft.com/office/drawing/2014/main" id="{10A7E354-F492-4FC1-BC6F-204DF5647371}"/>
              </a:ext>
            </a:extLst>
          </p:cNvPr>
          <p:cNvSpPr/>
          <p:nvPr/>
        </p:nvSpPr>
        <p:spPr>
          <a:xfrm>
            <a:off x="111761" y="2907062"/>
            <a:ext cx="6096000" cy="1754326"/>
          </a:xfrm>
          <a:prstGeom prst="rect">
            <a:avLst/>
          </a:prstGeom>
          <a:solidFill>
            <a:schemeClr val="bg2"/>
          </a:solidFill>
        </p:spPr>
        <p:txBody>
          <a:bodyPr>
            <a:spAutoFit/>
          </a:bodyPr>
          <a:lstStyle/>
          <a:p>
            <a:r>
              <a:rPr lang="en-US" dirty="0">
                <a:solidFill>
                  <a:srgbClr val="444444"/>
                </a:solidFill>
                <a:latin typeface="Open Sans"/>
              </a:rPr>
              <a:t>"The </a:t>
            </a:r>
            <a:r>
              <a:rPr lang="en-US" dirty="0">
                <a:solidFill>
                  <a:schemeClr val="accent5"/>
                </a:solidFill>
                <a:latin typeface="Open Sans"/>
              </a:rPr>
              <a:t>traffic congestion </a:t>
            </a:r>
            <a:r>
              <a:rPr lang="en-US" dirty="0">
                <a:solidFill>
                  <a:srgbClr val="444444"/>
                </a:solidFill>
                <a:latin typeface="Open Sans"/>
              </a:rPr>
              <a:t>has to be relieved somehow and we can't widen our road in downtown because of all the beautiful historic buildings we have in downtown Flippin," said Flippin Mayor Mary Jane Erwin. "The </a:t>
            </a:r>
            <a:r>
              <a:rPr lang="en-US" dirty="0">
                <a:solidFill>
                  <a:schemeClr val="accent5"/>
                </a:solidFill>
                <a:latin typeface="Open Sans"/>
              </a:rPr>
              <a:t>closer we can keep the bypass to the downtown </a:t>
            </a:r>
            <a:r>
              <a:rPr lang="en-US" dirty="0">
                <a:solidFill>
                  <a:srgbClr val="444444"/>
                </a:solidFill>
                <a:latin typeface="Open Sans"/>
              </a:rPr>
              <a:t>area the better off the businesses are."</a:t>
            </a:r>
            <a:endParaRPr lang="en-US" dirty="0"/>
          </a:p>
        </p:txBody>
      </p:sp>
      <p:sp>
        <p:nvSpPr>
          <p:cNvPr id="20" name="Rectangle 19">
            <a:extLst>
              <a:ext uri="{FF2B5EF4-FFF2-40B4-BE49-F238E27FC236}">
                <a16:creationId xmlns:a16="http://schemas.microsoft.com/office/drawing/2014/main" id="{7F2D5032-D5FE-4FE4-9BEE-FE5233EC2ED2}"/>
              </a:ext>
            </a:extLst>
          </p:cNvPr>
          <p:cNvSpPr/>
          <p:nvPr/>
        </p:nvSpPr>
        <p:spPr>
          <a:xfrm>
            <a:off x="111763" y="5616151"/>
            <a:ext cx="6096000" cy="1200329"/>
          </a:xfrm>
          <a:prstGeom prst="rect">
            <a:avLst/>
          </a:prstGeom>
          <a:solidFill>
            <a:schemeClr val="bg2"/>
          </a:solidFill>
        </p:spPr>
        <p:txBody>
          <a:bodyPr>
            <a:spAutoFit/>
          </a:bodyPr>
          <a:lstStyle/>
          <a:p>
            <a:r>
              <a:rPr lang="en-US" dirty="0">
                <a:solidFill>
                  <a:srgbClr val="444444"/>
                </a:solidFill>
                <a:latin typeface="Open Sans"/>
              </a:rPr>
              <a:t>"If the bypass </a:t>
            </a:r>
            <a:r>
              <a:rPr lang="en-US" dirty="0">
                <a:solidFill>
                  <a:schemeClr val="accent5"/>
                </a:solidFill>
                <a:latin typeface="Open Sans"/>
              </a:rPr>
              <a:t>moves the traffic and not the city</a:t>
            </a:r>
            <a:r>
              <a:rPr lang="en-US" dirty="0">
                <a:solidFill>
                  <a:srgbClr val="444444"/>
                </a:solidFill>
                <a:latin typeface="Open Sans"/>
              </a:rPr>
              <a:t>, I'd probably be for the project," said Fancher. "My main concern is that the bypass might limit the amount of traffic and business that keeps downtown Flippin alive."</a:t>
            </a:r>
            <a:endParaRPr lang="en-US" dirty="0"/>
          </a:p>
        </p:txBody>
      </p:sp>
      <p:sp>
        <p:nvSpPr>
          <p:cNvPr id="21" name="Rectangle 20">
            <a:extLst>
              <a:ext uri="{FF2B5EF4-FFF2-40B4-BE49-F238E27FC236}">
                <a16:creationId xmlns:a16="http://schemas.microsoft.com/office/drawing/2014/main" id="{BED0E744-F78F-4C88-8586-B44C5F6D0898}"/>
              </a:ext>
            </a:extLst>
          </p:cNvPr>
          <p:cNvSpPr/>
          <p:nvPr/>
        </p:nvSpPr>
        <p:spPr>
          <a:xfrm>
            <a:off x="111761" y="4676606"/>
            <a:ext cx="6096000" cy="923330"/>
          </a:xfrm>
          <a:prstGeom prst="rect">
            <a:avLst/>
          </a:prstGeom>
          <a:solidFill>
            <a:schemeClr val="bg2"/>
          </a:solidFill>
        </p:spPr>
        <p:txBody>
          <a:bodyPr>
            <a:spAutoFit/>
          </a:bodyPr>
          <a:lstStyle/>
          <a:p>
            <a:r>
              <a:rPr lang="en-US" dirty="0">
                <a:solidFill>
                  <a:srgbClr val="444444"/>
                </a:solidFill>
                <a:latin typeface="Open Sans"/>
              </a:rPr>
              <a:t>"We're for the bypass if it turns out that it </a:t>
            </a:r>
            <a:r>
              <a:rPr lang="en-US" dirty="0">
                <a:solidFill>
                  <a:schemeClr val="accent5"/>
                </a:solidFill>
                <a:latin typeface="Open Sans"/>
              </a:rPr>
              <a:t>won't hurt the small businesses </a:t>
            </a:r>
            <a:r>
              <a:rPr lang="en-US" dirty="0">
                <a:solidFill>
                  <a:srgbClr val="444444"/>
                </a:solidFill>
                <a:latin typeface="Open Sans"/>
              </a:rPr>
              <a:t>in the area," agreed </a:t>
            </a:r>
            <a:r>
              <a:rPr lang="en-US" dirty="0" err="1">
                <a:solidFill>
                  <a:srgbClr val="444444"/>
                </a:solidFill>
                <a:latin typeface="Open Sans"/>
              </a:rPr>
              <a:t>Eldawan</a:t>
            </a:r>
            <a:r>
              <a:rPr lang="en-US" dirty="0">
                <a:solidFill>
                  <a:srgbClr val="444444"/>
                </a:solidFill>
                <a:latin typeface="Open Sans"/>
              </a:rPr>
              <a:t> "</a:t>
            </a:r>
            <a:r>
              <a:rPr lang="en-US" dirty="0" err="1">
                <a:solidFill>
                  <a:srgbClr val="444444"/>
                </a:solidFill>
                <a:latin typeface="Open Sans"/>
              </a:rPr>
              <a:t>Sug</a:t>
            </a:r>
            <a:r>
              <a:rPr lang="en-US" dirty="0">
                <a:solidFill>
                  <a:srgbClr val="444444"/>
                </a:solidFill>
                <a:latin typeface="Open Sans"/>
              </a:rPr>
              <a:t>" and Beverly Wagoner.</a:t>
            </a:r>
            <a:endParaRPr lang="en-US" dirty="0"/>
          </a:p>
        </p:txBody>
      </p:sp>
    </p:spTree>
    <p:extLst>
      <p:ext uri="{BB962C8B-B14F-4D97-AF65-F5344CB8AC3E}">
        <p14:creationId xmlns:p14="http://schemas.microsoft.com/office/powerpoint/2010/main" val="253124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5"/>
            <a:ext cx="12192000" cy="6904430"/>
          </a:xfrm>
          <a:prstGeom prst="rect">
            <a:avLst/>
          </a:prstGeom>
        </p:spPr>
      </p:pic>
      <p:sp>
        <p:nvSpPr>
          <p:cNvPr id="3" name="Oval 2"/>
          <p:cNvSpPr/>
          <p:nvPr/>
        </p:nvSpPr>
        <p:spPr>
          <a:xfrm>
            <a:off x="4669104" y="2686556"/>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6023171" y="3186239"/>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349069" y="2878742"/>
            <a:ext cx="1493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00"/>
                </a:solidFill>
                <a:latin typeface="Calibri" panose="020F0502020204030204"/>
              </a:rPr>
              <a:t>Residential House</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6" name="TextBox 5"/>
          <p:cNvSpPr txBox="1"/>
          <p:nvPr/>
        </p:nvSpPr>
        <p:spPr>
          <a:xfrm>
            <a:off x="4529310" y="2473859"/>
            <a:ext cx="1493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00"/>
                </a:solidFill>
                <a:latin typeface="Calibri" panose="020F0502020204030204"/>
              </a:rPr>
              <a:t>Fun Park</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82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5"/>
            <a:ext cx="12192000" cy="6904430"/>
          </a:xfrm>
          <a:prstGeom prst="rect">
            <a:avLst/>
          </a:prstGeom>
        </p:spPr>
      </p:pic>
      <p:sp>
        <p:nvSpPr>
          <p:cNvPr id="3" name="Oval 2"/>
          <p:cNvSpPr/>
          <p:nvPr/>
        </p:nvSpPr>
        <p:spPr>
          <a:xfrm>
            <a:off x="4669104" y="2686556"/>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6023171" y="3186239"/>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089971" y="3621860"/>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211351" y="3864622"/>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Valley</a:t>
            </a:r>
            <a:r>
              <a:rPr kumimoji="0" lang="en-US" sz="1400" b="0" i="0" u="none" strike="noStrike" kern="1200" cap="none" spc="0" normalizeH="0" noProof="0" dirty="0">
                <a:ln>
                  <a:noFill/>
                </a:ln>
                <a:solidFill>
                  <a:srgbClr val="FFFF00"/>
                </a:solidFill>
                <a:effectLst/>
                <a:uLnTx/>
                <a:uFillTx/>
                <a:latin typeface="Calibri" panose="020F0502020204030204"/>
                <a:ea typeface="+mn-ea"/>
                <a:cs typeface="+mn-cs"/>
              </a:rPr>
              <a:t> View </a:t>
            </a:r>
            <a:r>
              <a:rPr kumimoji="0" lang="en-US" sz="1400" b="0" i="0" u="none" strike="noStrike" kern="1200" cap="none" spc="0" normalizeH="0" noProof="0" dirty="0" err="1">
                <a:ln>
                  <a:noFill/>
                </a:ln>
                <a:solidFill>
                  <a:srgbClr val="FFFF00"/>
                </a:solidFill>
                <a:effectLst/>
                <a:uLnTx/>
                <a:uFillTx/>
                <a:latin typeface="Calibri" panose="020F0502020204030204"/>
                <a:ea typeface="+mn-ea"/>
                <a:cs typeface="+mn-cs"/>
              </a:rPr>
              <a:t>Agri</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TextBox 6"/>
          <p:cNvSpPr txBox="1"/>
          <p:nvPr/>
        </p:nvSpPr>
        <p:spPr>
          <a:xfrm>
            <a:off x="5349069" y="2878742"/>
            <a:ext cx="1493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00"/>
                </a:solidFill>
                <a:latin typeface="Calibri" panose="020F0502020204030204"/>
              </a:rPr>
              <a:t>Residential House</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8" name="TextBox 7"/>
          <p:cNvSpPr txBox="1"/>
          <p:nvPr/>
        </p:nvSpPr>
        <p:spPr>
          <a:xfrm>
            <a:off x="4529310" y="2473859"/>
            <a:ext cx="1493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00"/>
                </a:solidFill>
                <a:latin typeface="Calibri" panose="020F0502020204030204"/>
              </a:rPr>
              <a:t>Fun Park</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767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15"/>
            <a:ext cx="12192000" cy="6904430"/>
          </a:xfrm>
          <a:prstGeom prst="rect">
            <a:avLst/>
          </a:prstGeom>
        </p:spPr>
      </p:pic>
      <p:sp>
        <p:nvSpPr>
          <p:cNvPr id="3" name="Oval 2"/>
          <p:cNvSpPr/>
          <p:nvPr/>
        </p:nvSpPr>
        <p:spPr>
          <a:xfrm>
            <a:off x="4669104" y="2686556"/>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6023171" y="3186239"/>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089971" y="3621861"/>
            <a:ext cx="242761" cy="2427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7211351" y="3864622"/>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Valley</a:t>
            </a:r>
            <a:r>
              <a:rPr kumimoji="0" lang="en-US" sz="1400" b="0" i="0" u="none" strike="noStrike" kern="1200" cap="none" spc="0" normalizeH="0" noProof="0" dirty="0">
                <a:ln>
                  <a:noFill/>
                </a:ln>
                <a:solidFill>
                  <a:srgbClr val="FFFF00"/>
                </a:solidFill>
                <a:effectLst/>
                <a:uLnTx/>
                <a:uFillTx/>
                <a:latin typeface="Calibri" panose="020F0502020204030204"/>
                <a:ea typeface="+mn-ea"/>
                <a:cs typeface="+mn-cs"/>
              </a:rPr>
              <a:t> View </a:t>
            </a:r>
            <a:r>
              <a:rPr kumimoji="0" lang="en-US" sz="1400" b="0" i="0" u="none" strike="noStrike" kern="1200" cap="none" spc="0" normalizeH="0" noProof="0" dirty="0" err="1">
                <a:ln>
                  <a:noFill/>
                </a:ln>
                <a:solidFill>
                  <a:srgbClr val="FFFF00"/>
                </a:solidFill>
                <a:effectLst/>
                <a:uLnTx/>
                <a:uFillTx/>
                <a:latin typeface="Calibri" panose="020F0502020204030204"/>
                <a:ea typeface="+mn-ea"/>
                <a:cs typeface="+mn-cs"/>
              </a:rPr>
              <a:t>Agri</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TextBox 6"/>
          <p:cNvSpPr txBox="1"/>
          <p:nvPr/>
        </p:nvSpPr>
        <p:spPr>
          <a:xfrm>
            <a:off x="5349069" y="2878742"/>
            <a:ext cx="1493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00"/>
                </a:solidFill>
                <a:latin typeface="Calibri" panose="020F0502020204030204"/>
              </a:rPr>
              <a:t>Residential House</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9" name="TextBox 8"/>
          <p:cNvSpPr txBox="1"/>
          <p:nvPr/>
        </p:nvSpPr>
        <p:spPr>
          <a:xfrm>
            <a:off x="4529310" y="2473859"/>
            <a:ext cx="14938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00"/>
                </a:solidFill>
                <a:latin typeface="Calibri" panose="020F0502020204030204"/>
              </a:rPr>
              <a:t>Fun Park</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17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a:t>: Grady Bypass Crash Occurrence</a:t>
            </a:r>
          </a:p>
        </p:txBody>
      </p:sp>
      <p:pic>
        <p:nvPicPr>
          <p:cNvPr id="5" name="Picture 4" descr="A close up of a map&#10;&#10;Description automatically generated">
            <a:extLst>
              <a:ext uri="{FF2B5EF4-FFF2-40B4-BE49-F238E27FC236}">
                <a16:creationId xmlns:a16="http://schemas.microsoft.com/office/drawing/2014/main" id="{B473B4D6-FC34-4967-BB30-A48776DD12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34" y="1768931"/>
            <a:ext cx="5835390" cy="3816727"/>
          </a:xfrm>
          <a:prstGeom prst="rect">
            <a:avLst/>
          </a:prstGeom>
        </p:spPr>
      </p:pic>
      <p:graphicFrame>
        <p:nvGraphicFramePr>
          <p:cNvPr id="6" name="Chart 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643056202"/>
              </p:ext>
            </p:extLst>
          </p:nvPr>
        </p:nvGraphicFramePr>
        <p:xfrm>
          <a:off x="5737608" y="1690690"/>
          <a:ext cx="6320414" cy="4471517"/>
        </p:xfrm>
        <a:graphic>
          <a:graphicData uri="http://schemas.openxmlformats.org/drawingml/2006/chart">
            <c:chart xmlns:c="http://schemas.openxmlformats.org/drawingml/2006/chart" xmlns:r="http://schemas.openxmlformats.org/officeDocument/2006/relationships" r:id="rId3"/>
          </a:graphicData>
        </a:graphic>
      </p:graphicFrame>
      <p:sp>
        <p:nvSpPr>
          <p:cNvPr id="13" name="Slide Number Placeholder 12"/>
          <p:cNvSpPr>
            <a:spLocks noGrp="1"/>
          </p:cNvSpPr>
          <p:nvPr>
            <p:ph type="sldNum" sz="quarter" idx="12"/>
          </p:nvPr>
        </p:nvSpPr>
        <p:spPr/>
        <p:txBody>
          <a:bodyPr/>
          <a:lstStyle/>
          <a:p>
            <a:fld id="{0296C635-E50A-4CED-A9AB-32890726B847}" type="slidenum">
              <a:rPr lang="en-US" smtClean="0"/>
              <a:t>23</a:t>
            </a:fld>
            <a:endParaRPr lang="en-US"/>
          </a:p>
        </p:txBody>
      </p:sp>
      <p:sp>
        <p:nvSpPr>
          <p:cNvPr id="14" name="Rectangle 13"/>
          <p:cNvSpPr/>
          <p:nvPr/>
        </p:nvSpPr>
        <p:spPr>
          <a:xfrm>
            <a:off x="8460713" y="2009477"/>
            <a:ext cx="1145512" cy="3014699"/>
          </a:xfrm>
          <a:prstGeom prst="rect">
            <a:avLst/>
          </a:prstGeom>
          <a:solidFill>
            <a:schemeClr val="accent5">
              <a:alpha val="2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8103577" y="1690690"/>
            <a:ext cx="2401556" cy="369332"/>
          </a:xfrm>
          <a:prstGeom prst="rect">
            <a:avLst/>
          </a:prstGeom>
          <a:noFill/>
        </p:spPr>
        <p:txBody>
          <a:bodyPr wrap="square" rtlCol="0">
            <a:spAutoFit/>
          </a:bodyPr>
          <a:lstStyle/>
          <a:p>
            <a:r>
              <a:rPr lang="en-US" i="1" dirty="0">
                <a:solidFill>
                  <a:schemeClr val="accent5"/>
                </a:solidFill>
              </a:rPr>
              <a:t>Bypass Construction</a:t>
            </a:r>
          </a:p>
        </p:txBody>
      </p:sp>
      <p:sp>
        <p:nvSpPr>
          <p:cNvPr id="16" name="TextBox 15"/>
          <p:cNvSpPr txBox="1"/>
          <p:nvPr/>
        </p:nvSpPr>
        <p:spPr>
          <a:xfrm>
            <a:off x="3157484" y="2827829"/>
            <a:ext cx="2401556" cy="523220"/>
          </a:xfrm>
          <a:prstGeom prst="rect">
            <a:avLst/>
          </a:prstGeom>
          <a:noFill/>
        </p:spPr>
        <p:txBody>
          <a:bodyPr wrap="square" rtlCol="0">
            <a:spAutoFit/>
          </a:bodyPr>
          <a:lstStyle/>
          <a:p>
            <a:r>
              <a:rPr lang="en-US" sz="2800" b="1" dirty="0">
                <a:solidFill>
                  <a:schemeClr val="accent1"/>
                </a:solidFill>
              </a:rPr>
              <a:t>Bypass</a:t>
            </a:r>
          </a:p>
        </p:txBody>
      </p:sp>
      <p:sp>
        <p:nvSpPr>
          <p:cNvPr id="17" name="TextBox 16"/>
          <p:cNvSpPr txBox="1"/>
          <p:nvPr/>
        </p:nvSpPr>
        <p:spPr>
          <a:xfrm>
            <a:off x="1959008" y="3945133"/>
            <a:ext cx="2401556" cy="523220"/>
          </a:xfrm>
          <a:prstGeom prst="rect">
            <a:avLst/>
          </a:prstGeom>
          <a:noFill/>
        </p:spPr>
        <p:txBody>
          <a:bodyPr wrap="square" rtlCol="0">
            <a:spAutoFit/>
          </a:bodyPr>
          <a:lstStyle/>
          <a:p>
            <a:r>
              <a:rPr lang="en-US" sz="2800" b="1" dirty="0">
                <a:solidFill>
                  <a:schemeClr val="accent5"/>
                </a:solidFill>
              </a:rPr>
              <a:t>Main street</a:t>
            </a:r>
          </a:p>
        </p:txBody>
      </p:sp>
    </p:spTree>
    <p:extLst>
      <p:ext uri="{BB962C8B-B14F-4D97-AF65-F5344CB8AC3E}">
        <p14:creationId xmlns:p14="http://schemas.microsoft.com/office/powerpoint/2010/main" val="2848381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Site Comparisons: </a:t>
            </a:r>
            <a:r>
              <a:rPr lang="en-US" dirty="0"/>
              <a:t>Economic Setting and Project Characteristics of </a:t>
            </a:r>
            <a:r>
              <a:rPr lang="en-US" i="1" dirty="0"/>
              <a:t>Bypass Projects</a:t>
            </a:r>
          </a:p>
        </p:txBody>
      </p:sp>
      <p:graphicFrame>
        <p:nvGraphicFramePr>
          <p:cNvPr id="5" name="Chart 4"/>
          <p:cNvGraphicFramePr>
            <a:graphicFrameLocks/>
          </p:cNvGraphicFramePr>
          <p:nvPr>
            <p:extLst>
              <p:ext uri="{D42A27DB-BD31-4B8C-83A1-F6EECF244321}">
                <p14:modId xmlns:p14="http://schemas.microsoft.com/office/powerpoint/2010/main" val="2270067653"/>
              </p:ext>
            </p:extLst>
          </p:nvPr>
        </p:nvGraphicFramePr>
        <p:xfrm>
          <a:off x="321547" y="1690690"/>
          <a:ext cx="11123526" cy="5030787"/>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7"/>
          <p:cNvSpPr>
            <a:spLocks noGrp="1"/>
          </p:cNvSpPr>
          <p:nvPr>
            <p:ph type="sldNum" sz="quarter" idx="12"/>
          </p:nvPr>
        </p:nvSpPr>
        <p:spPr/>
        <p:txBody>
          <a:bodyPr/>
          <a:lstStyle/>
          <a:p>
            <a:fld id="{0296C635-E50A-4CED-A9AB-32890726B847}" type="slidenum">
              <a:rPr lang="en-US" smtClean="0"/>
              <a:t>24</a:t>
            </a:fld>
            <a:endParaRPr lang="en-US"/>
          </a:p>
        </p:txBody>
      </p:sp>
    </p:spTree>
    <p:extLst>
      <p:ext uri="{BB962C8B-B14F-4D97-AF65-F5344CB8AC3E}">
        <p14:creationId xmlns:p14="http://schemas.microsoft.com/office/powerpoint/2010/main" val="1740471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D70A-E72A-4B59-B2BE-7A243938E84F}"/>
              </a:ext>
            </a:extLst>
          </p:cNvPr>
          <p:cNvSpPr>
            <a:spLocks noGrp="1"/>
          </p:cNvSpPr>
          <p:nvPr>
            <p:ph type="title"/>
          </p:nvPr>
        </p:nvSpPr>
        <p:spPr/>
        <p:txBody>
          <a:bodyPr/>
          <a:lstStyle/>
          <a:p>
            <a:r>
              <a:rPr lang="en-US" b="1" dirty="0"/>
              <a:t>Example</a:t>
            </a:r>
            <a:r>
              <a:rPr lang="en-US" dirty="0"/>
              <a:t>: Siloam Springs Widening Characteristics</a:t>
            </a:r>
          </a:p>
        </p:txBody>
      </p:sp>
      <p:sp>
        <p:nvSpPr>
          <p:cNvPr id="4" name="Slide Number Placeholder 3">
            <a:extLst>
              <a:ext uri="{FF2B5EF4-FFF2-40B4-BE49-F238E27FC236}">
                <a16:creationId xmlns:a16="http://schemas.microsoft.com/office/drawing/2014/main" id="{7E5DB3C9-D3CC-4237-BD98-AA1D680790FC}"/>
              </a:ext>
            </a:extLst>
          </p:cNvPr>
          <p:cNvSpPr>
            <a:spLocks noGrp="1"/>
          </p:cNvSpPr>
          <p:nvPr>
            <p:ph type="sldNum" sz="quarter" idx="12"/>
          </p:nvPr>
        </p:nvSpPr>
        <p:spPr/>
        <p:txBody>
          <a:bodyPr/>
          <a:lstStyle/>
          <a:p>
            <a:fld id="{0296C635-E50A-4CED-A9AB-32890726B847}" type="slidenum">
              <a:rPr lang="en-US" smtClean="0"/>
              <a:pPr/>
              <a:t>25</a:t>
            </a:fld>
            <a:endParaRPr lang="en-US"/>
          </a:p>
        </p:txBody>
      </p:sp>
      <p:grpSp>
        <p:nvGrpSpPr>
          <p:cNvPr id="8" name="Group 7"/>
          <p:cNvGrpSpPr/>
          <p:nvPr/>
        </p:nvGrpSpPr>
        <p:grpSpPr>
          <a:xfrm>
            <a:off x="7241733" y="1657764"/>
            <a:ext cx="4487211" cy="2943313"/>
            <a:chOff x="3266933" y="953999"/>
            <a:chExt cx="4487211" cy="2943313"/>
          </a:xfrm>
        </p:grpSpPr>
        <p:grpSp>
          <p:nvGrpSpPr>
            <p:cNvPr id="9" name="Group 8"/>
            <p:cNvGrpSpPr/>
            <p:nvPr/>
          </p:nvGrpSpPr>
          <p:grpSpPr>
            <a:xfrm>
              <a:off x="4283256" y="953999"/>
              <a:ext cx="3470888" cy="2943313"/>
              <a:chOff x="4283256" y="953999"/>
              <a:chExt cx="3470888" cy="2943313"/>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256" y="953999"/>
                <a:ext cx="3470888" cy="2943313"/>
              </a:xfrm>
              <a:prstGeom prst="rect">
                <a:avLst/>
              </a:prstGeom>
            </p:spPr>
          </p:pic>
          <p:sp>
            <p:nvSpPr>
              <p:cNvPr id="12" name="Oval 11"/>
              <p:cNvSpPr/>
              <p:nvPr/>
            </p:nvSpPr>
            <p:spPr>
              <a:xfrm>
                <a:off x="4343441" y="1129232"/>
                <a:ext cx="141793" cy="14179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266933" y="1024804"/>
              <a:ext cx="1147404" cy="246221"/>
            </a:xfrm>
            <a:prstGeom prst="rect">
              <a:avLst/>
            </a:prstGeom>
            <a:noFill/>
          </p:spPr>
          <p:txBody>
            <a:bodyPr wrap="square" rtlCol="0">
              <a:spAutoFit/>
            </a:bodyPr>
            <a:lstStyle/>
            <a:p>
              <a:r>
                <a:rPr lang="en-US" sz="1000" b="1" dirty="0">
                  <a:solidFill>
                    <a:schemeClr val="accent3">
                      <a:lumMod val="50000"/>
                    </a:schemeClr>
                  </a:solidFill>
                  <a:effectLst>
                    <a:glow rad="228600">
                      <a:schemeClr val="accent2">
                        <a:satMod val="175000"/>
                        <a:alpha val="40000"/>
                      </a:schemeClr>
                    </a:glow>
                  </a:effectLst>
                </a:rPr>
                <a:t>SILOAM SPRINGS</a:t>
              </a:r>
            </a:p>
          </p:txBody>
        </p:sp>
      </p:grpSp>
      <p:graphicFrame>
        <p:nvGraphicFramePr>
          <p:cNvPr id="13" name="Table 12"/>
          <p:cNvGraphicFramePr>
            <a:graphicFrameLocks noGrp="1"/>
          </p:cNvGraphicFramePr>
          <p:nvPr>
            <p:extLst>
              <p:ext uri="{D42A27DB-BD31-4B8C-83A1-F6EECF244321}">
                <p14:modId xmlns:p14="http://schemas.microsoft.com/office/powerpoint/2010/main" val="2989953625"/>
              </p:ext>
            </p:extLst>
          </p:nvPr>
        </p:nvGraphicFramePr>
        <p:xfrm>
          <a:off x="2000802" y="4679474"/>
          <a:ext cx="8190396" cy="2084422"/>
        </p:xfrm>
        <a:graphic>
          <a:graphicData uri="http://schemas.openxmlformats.org/drawingml/2006/table">
            <a:tbl>
              <a:tblPr firstRow="1" bandRow="1">
                <a:tableStyleId>{5C22544A-7EE6-4342-B048-85BDC9FD1C3A}</a:tableStyleId>
              </a:tblPr>
              <a:tblGrid>
                <a:gridCol w="2047599">
                  <a:extLst>
                    <a:ext uri="{9D8B030D-6E8A-4147-A177-3AD203B41FA5}">
                      <a16:colId xmlns:a16="http://schemas.microsoft.com/office/drawing/2014/main" val="1859687927"/>
                    </a:ext>
                  </a:extLst>
                </a:gridCol>
                <a:gridCol w="2047599">
                  <a:extLst>
                    <a:ext uri="{9D8B030D-6E8A-4147-A177-3AD203B41FA5}">
                      <a16:colId xmlns:a16="http://schemas.microsoft.com/office/drawing/2014/main" val="3721649043"/>
                    </a:ext>
                  </a:extLst>
                </a:gridCol>
                <a:gridCol w="2047599">
                  <a:extLst>
                    <a:ext uri="{9D8B030D-6E8A-4147-A177-3AD203B41FA5}">
                      <a16:colId xmlns:a16="http://schemas.microsoft.com/office/drawing/2014/main" val="3285775786"/>
                    </a:ext>
                  </a:extLst>
                </a:gridCol>
                <a:gridCol w="2047599">
                  <a:extLst>
                    <a:ext uri="{9D8B030D-6E8A-4147-A177-3AD203B41FA5}">
                      <a16:colId xmlns:a16="http://schemas.microsoft.com/office/drawing/2014/main" val="3172624234"/>
                    </a:ext>
                  </a:extLst>
                </a:gridCol>
              </a:tblGrid>
              <a:tr h="493571">
                <a:tc>
                  <a:txBody>
                    <a:bodyPr/>
                    <a:lstStyle/>
                    <a:p>
                      <a:pPr algn="ctr"/>
                      <a:r>
                        <a:rPr lang="en-US" sz="2000" dirty="0"/>
                        <a:t>Reference Date</a:t>
                      </a:r>
                    </a:p>
                  </a:txBody>
                  <a:tcPr anchor="ctr"/>
                </a:tc>
                <a:tc>
                  <a:txBody>
                    <a:bodyPr/>
                    <a:lstStyle/>
                    <a:p>
                      <a:pPr algn="ctr"/>
                      <a:r>
                        <a:rPr lang="en-US" sz="2000" dirty="0"/>
                        <a:t>Population</a:t>
                      </a:r>
                    </a:p>
                  </a:txBody>
                  <a:tcPr anchor="ctr"/>
                </a:tc>
                <a:tc>
                  <a:txBody>
                    <a:bodyPr/>
                    <a:lstStyle/>
                    <a:p>
                      <a:pPr algn="ctr"/>
                      <a:r>
                        <a:rPr lang="en-US" sz="2000" dirty="0"/>
                        <a:t>Per Capita Income(2018$)</a:t>
                      </a:r>
                    </a:p>
                  </a:txBody>
                  <a:tcPr anchor="ctr"/>
                </a:tc>
                <a:tc>
                  <a:txBody>
                    <a:bodyPr/>
                    <a:lstStyle/>
                    <a:p>
                      <a:pPr algn="ctr"/>
                      <a:r>
                        <a:rPr lang="en-US" sz="2000" dirty="0"/>
                        <a:t>Economic Distress</a:t>
                      </a:r>
                    </a:p>
                  </a:txBody>
                  <a:tcPr anchor="ctr"/>
                </a:tc>
                <a:extLst>
                  <a:ext uri="{0D108BD9-81ED-4DB2-BD59-A6C34878D82A}">
                    <a16:rowId xmlns:a16="http://schemas.microsoft.com/office/drawing/2014/main" val="181959014"/>
                  </a:ext>
                </a:extLst>
              </a:tr>
              <a:tr h="493571">
                <a:tc>
                  <a:txBody>
                    <a:bodyPr/>
                    <a:lstStyle/>
                    <a:p>
                      <a:pPr algn="ctr"/>
                      <a:r>
                        <a:rPr lang="en-US" sz="2000" dirty="0"/>
                        <a:t>2009</a:t>
                      </a:r>
                    </a:p>
                  </a:txBody>
                  <a:tcPr anchor="ctr"/>
                </a:tc>
                <a:tc>
                  <a:txBody>
                    <a:bodyPr/>
                    <a:lstStyle/>
                    <a:p>
                      <a:pPr algn="ctr"/>
                      <a:r>
                        <a:rPr lang="en-US" sz="2000" dirty="0"/>
                        <a:t>225,504</a:t>
                      </a:r>
                    </a:p>
                  </a:txBody>
                  <a:tcPr anchor="ctr"/>
                </a:tc>
                <a:tc>
                  <a:txBody>
                    <a:bodyPr/>
                    <a:lstStyle/>
                    <a:p>
                      <a:pPr algn="ctr"/>
                      <a:r>
                        <a:rPr lang="en-US" sz="2000" dirty="0"/>
                        <a:t>$56,315/person</a:t>
                      </a:r>
                    </a:p>
                  </a:txBody>
                  <a:tcPr anchor="ctr"/>
                </a:tc>
                <a:tc>
                  <a:txBody>
                    <a:bodyPr/>
                    <a:lstStyle/>
                    <a:p>
                      <a:pPr algn="ctr"/>
                      <a:r>
                        <a:rPr lang="en-US" sz="2000" dirty="0"/>
                        <a:t>0.69</a:t>
                      </a:r>
                    </a:p>
                  </a:txBody>
                  <a:tcPr anchor="ctr"/>
                </a:tc>
                <a:extLst>
                  <a:ext uri="{0D108BD9-81ED-4DB2-BD59-A6C34878D82A}">
                    <a16:rowId xmlns:a16="http://schemas.microsoft.com/office/drawing/2014/main" val="4206931808"/>
                  </a:ext>
                </a:extLst>
              </a:tr>
              <a:tr h="493571">
                <a:tc>
                  <a:txBody>
                    <a:bodyPr/>
                    <a:lstStyle/>
                    <a:p>
                      <a:pPr algn="ctr"/>
                      <a:r>
                        <a:rPr lang="en-US" sz="2000" dirty="0"/>
                        <a:t>2017</a:t>
                      </a:r>
                    </a:p>
                  </a:txBody>
                  <a:tcPr anchor="ctr"/>
                </a:tc>
                <a:tc>
                  <a:txBody>
                    <a:bodyPr/>
                    <a:lstStyle/>
                    <a:p>
                      <a:pPr algn="ctr"/>
                      <a:r>
                        <a:rPr lang="en-US" sz="2000" dirty="0"/>
                        <a:t>266,300</a:t>
                      </a:r>
                    </a:p>
                  </a:txBody>
                  <a:tcPr anchor="ctr"/>
                </a:tc>
                <a:tc>
                  <a:txBody>
                    <a:bodyPr/>
                    <a:lstStyle/>
                    <a:p>
                      <a:pPr algn="ctr"/>
                      <a:r>
                        <a:rPr lang="en-US" sz="2000" dirty="0"/>
                        <a:t>$83,612/person</a:t>
                      </a:r>
                    </a:p>
                  </a:txBody>
                  <a:tcPr anchor="ctr"/>
                </a:tc>
                <a:tc>
                  <a:txBody>
                    <a:bodyPr/>
                    <a:lstStyle/>
                    <a:p>
                      <a:pPr algn="ctr"/>
                      <a:r>
                        <a:rPr lang="en-US" sz="2000" dirty="0"/>
                        <a:t>0.66</a:t>
                      </a:r>
                    </a:p>
                  </a:txBody>
                  <a:tcPr anchor="ctr"/>
                </a:tc>
                <a:extLst>
                  <a:ext uri="{0D108BD9-81ED-4DB2-BD59-A6C34878D82A}">
                    <a16:rowId xmlns:a16="http://schemas.microsoft.com/office/drawing/2014/main" val="2845547582"/>
                  </a:ext>
                </a:extLst>
              </a:tr>
              <a:tr h="274206">
                <a:tc>
                  <a:txBody>
                    <a:bodyPr/>
                    <a:lstStyle/>
                    <a:p>
                      <a:pPr algn="ctr"/>
                      <a:r>
                        <a:rPr lang="en-US" sz="2000" dirty="0"/>
                        <a:t>Change</a:t>
                      </a:r>
                    </a:p>
                  </a:txBody>
                  <a:tcPr anchor="ctr"/>
                </a:tc>
                <a:tc>
                  <a:txBody>
                    <a:bodyPr/>
                    <a:lstStyle/>
                    <a:p>
                      <a:pPr algn="ctr"/>
                      <a:r>
                        <a:rPr lang="en-US" sz="2000" dirty="0"/>
                        <a:t>+18%</a:t>
                      </a:r>
                    </a:p>
                  </a:txBody>
                  <a:tcPr anchor="ctr"/>
                </a:tc>
                <a:tc>
                  <a:txBody>
                    <a:bodyPr/>
                    <a:lstStyle/>
                    <a:p>
                      <a:pPr algn="ctr"/>
                      <a:r>
                        <a:rPr lang="en-US" sz="2000" dirty="0"/>
                        <a:t>+48%</a:t>
                      </a:r>
                    </a:p>
                  </a:txBody>
                  <a:tcPr anchor="ctr"/>
                </a:tc>
                <a:tc>
                  <a:txBody>
                    <a:bodyPr/>
                    <a:lstStyle/>
                    <a:p>
                      <a:pPr algn="ctr"/>
                      <a:r>
                        <a:rPr lang="en-US" sz="2000" dirty="0"/>
                        <a:t>Improved</a:t>
                      </a:r>
                    </a:p>
                  </a:txBody>
                  <a:tcPr anchor="ctr"/>
                </a:tc>
                <a:extLst>
                  <a:ext uri="{0D108BD9-81ED-4DB2-BD59-A6C34878D82A}">
                    <a16:rowId xmlns:a16="http://schemas.microsoft.com/office/drawing/2014/main" val="3911687643"/>
                  </a:ext>
                </a:extLst>
              </a:tr>
            </a:tbl>
          </a:graphicData>
        </a:graphic>
      </p:graphicFrame>
      <p:sp>
        <p:nvSpPr>
          <p:cNvPr id="16" name="Content Placeholder 2">
            <a:extLst>
              <a:ext uri="{FF2B5EF4-FFF2-40B4-BE49-F238E27FC236}">
                <a16:creationId xmlns:a16="http://schemas.microsoft.com/office/drawing/2014/main" id="{FD94FE36-864B-44A8-B82B-DECA331191B2}"/>
              </a:ext>
            </a:extLst>
          </p:cNvPr>
          <p:cNvSpPr txBox="1">
            <a:spLocks noGrp="1"/>
          </p:cNvSpPr>
          <p:nvPr>
            <p:ph idx="1"/>
          </p:nvPr>
        </p:nvSpPr>
        <p:spPr>
          <a:xfrm>
            <a:off x="838200" y="1825625"/>
            <a:ext cx="699951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Start Year</a:t>
            </a:r>
            <a:r>
              <a:rPr lang="en-US" sz="2000" dirty="0"/>
              <a:t>: 2010</a:t>
            </a:r>
          </a:p>
          <a:p>
            <a:r>
              <a:rPr lang="en-US" sz="2000" b="1" dirty="0"/>
              <a:t>Completion Year</a:t>
            </a:r>
            <a:r>
              <a:rPr lang="en-US" sz="2000" dirty="0"/>
              <a:t>: 2012</a:t>
            </a:r>
          </a:p>
          <a:p>
            <a:r>
              <a:rPr lang="en-US" sz="2000" b="1" dirty="0"/>
              <a:t>Total Cost</a:t>
            </a:r>
            <a:r>
              <a:rPr lang="en-US" sz="2000" dirty="0"/>
              <a:t>: $14 million</a:t>
            </a:r>
          </a:p>
          <a:p>
            <a:r>
              <a:rPr lang="en-US" sz="2000" b="1" dirty="0"/>
              <a:t>Length:</a:t>
            </a:r>
            <a:r>
              <a:rPr lang="en-US" sz="2000" dirty="0"/>
              <a:t> 1.6 miles Highway 412</a:t>
            </a:r>
          </a:p>
          <a:p>
            <a:r>
              <a:rPr lang="en-US" sz="2000" b="1" dirty="0"/>
              <a:t>Location:</a:t>
            </a:r>
            <a:r>
              <a:rPr lang="en-US" sz="2000" dirty="0"/>
              <a:t> Northwest Arkansas at Benton County, Metro</a:t>
            </a:r>
          </a:p>
          <a:p>
            <a:r>
              <a:rPr lang="en-US" sz="2000" b="1" dirty="0"/>
              <a:t>Purpose</a:t>
            </a:r>
            <a:r>
              <a:rPr lang="en-US" sz="2000" dirty="0"/>
              <a:t>: Relieve increasing traffic congestion, reduce traffic delay, and improve travel safety on Highway 412</a:t>
            </a:r>
          </a:p>
          <a:p>
            <a:endParaRPr lang="en-US" sz="2000" dirty="0"/>
          </a:p>
          <a:p>
            <a:endParaRPr lang="en-US" sz="2000" dirty="0"/>
          </a:p>
        </p:txBody>
      </p:sp>
    </p:spTree>
    <p:extLst>
      <p:ext uri="{BB962C8B-B14F-4D97-AF65-F5344CB8AC3E}">
        <p14:creationId xmlns:p14="http://schemas.microsoft.com/office/powerpoint/2010/main" val="3204874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6D0D2-8560-478E-BD5E-797368CCC29A}"/>
              </a:ext>
            </a:extLst>
          </p:cNvPr>
          <p:cNvSpPr>
            <a:spLocks noGrp="1"/>
          </p:cNvSpPr>
          <p:nvPr>
            <p:ph type="title"/>
          </p:nvPr>
        </p:nvSpPr>
        <p:spPr/>
        <p:txBody>
          <a:bodyPr/>
          <a:lstStyle/>
          <a:p>
            <a:r>
              <a:rPr lang="en-US" b="1" dirty="0"/>
              <a:t>Example</a:t>
            </a:r>
            <a:r>
              <a:rPr lang="en-US" dirty="0"/>
              <a:t>: Siloam Springs Widening Aerial Images </a:t>
            </a:r>
          </a:p>
        </p:txBody>
      </p:sp>
      <p:sp>
        <p:nvSpPr>
          <p:cNvPr id="12" name="Slide Number Placeholder 11">
            <a:extLst>
              <a:ext uri="{FF2B5EF4-FFF2-40B4-BE49-F238E27FC236}">
                <a16:creationId xmlns:a16="http://schemas.microsoft.com/office/drawing/2014/main" id="{AFC69C48-9C02-4D66-A407-7A5D6084EEBC}"/>
              </a:ext>
            </a:extLst>
          </p:cNvPr>
          <p:cNvSpPr>
            <a:spLocks noGrp="1"/>
          </p:cNvSpPr>
          <p:nvPr>
            <p:ph type="sldNum" sz="quarter" idx="12"/>
          </p:nvPr>
        </p:nvSpPr>
        <p:spPr/>
        <p:txBody>
          <a:bodyPr/>
          <a:lstStyle/>
          <a:p>
            <a:fld id="{0296C635-E50A-4CED-A9AB-32890726B847}" type="slidenum">
              <a:rPr lang="en-US" smtClean="0"/>
              <a:t>26</a:t>
            </a:fld>
            <a:endParaRPr lang="en-US"/>
          </a:p>
        </p:txBody>
      </p:sp>
      <p:pic>
        <p:nvPicPr>
          <p:cNvPr id="6" name="Picture 5">
            <a:extLst>
              <a:ext uri="{FF2B5EF4-FFF2-40B4-BE49-F238E27FC236}">
                <a16:creationId xmlns:a16="http://schemas.microsoft.com/office/drawing/2014/main" id="{48F40EBF-C36F-4E9C-A6B3-22766D1445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85357"/>
            <a:ext cx="6094609" cy="4129617"/>
          </a:xfrm>
          <a:prstGeom prst="rect">
            <a:avLst/>
          </a:prstGeom>
        </p:spPr>
      </p:pic>
      <p:pic>
        <p:nvPicPr>
          <p:cNvPr id="8" name="Picture 7">
            <a:extLst>
              <a:ext uri="{FF2B5EF4-FFF2-40B4-BE49-F238E27FC236}">
                <a16:creationId xmlns:a16="http://schemas.microsoft.com/office/drawing/2014/main" id="{65849C4A-4B12-4C17-B098-D9571C9D9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468" y="1385357"/>
            <a:ext cx="6094609" cy="4129616"/>
          </a:xfrm>
          <a:prstGeom prst="rect">
            <a:avLst/>
          </a:prstGeom>
        </p:spPr>
      </p:pic>
      <p:sp>
        <p:nvSpPr>
          <p:cNvPr id="9" name="TextBox 8">
            <a:extLst>
              <a:ext uri="{FF2B5EF4-FFF2-40B4-BE49-F238E27FC236}">
                <a16:creationId xmlns:a16="http://schemas.microsoft.com/office/drawing/2014/main" id="{48792FB7-79F9-42DF-92C6-099DBAB87DFD}"/>
              </a:ext>
            </a:extLst>
          </p:cNvPr>
          <p:cNvSpPr txBox="1"/>
          <p:nvPr/>
        </p:nvSpPr>
        <p:spPr>
          <a:xfrm>
            <a:off x="2067192" y="5750997"/>
            <a:ext cx="1559411" cy="830997"/>
          </a:xfrm>
          <a:prstGeom prst="rect">
            <a:avLst/>
          </a:prstGeom>
          <a:noFill/>
        </p:spPr>
        <p:txBody>
          <a:bodyPr wrap="square" rtlCol="0">
            <a:spAutoFit/>
          </a:bodyPr>
          <a:lstStyle/>
          <a:p>
            <a:pPr algn="ctr"/>
            <a:r>
              <a:rPr lang="en-US" sz="2400" dirty="0"/>
              <a:t>Before (2009)</a:t>
            </a:r>
          </a:p>
        </p:txBody>
      </p:sp>
      <p:sp>
        <p:nvSpPr>
          <p:cNvPr id="10" name="TextBox 9">
            <a:extLst>
              <a:ext uri="{FF2B5EF4-FFF2-40B4-BE49-F238E27FC236}">
                <a16:creationId xmlns:a16="http://schemas.microsoft.com/office/drawing/2014/main" id="{37657143-A2B4-4807-995B-33299B16C9E1}"/>
              </a:ext>
            </a:extLst>
          </p:cNvPr>
          <p:cNvSpPr txBox="1"/>
          <p:nvPr/>
        </p:nvSpPr>
        <p:spPr>
          <a:xfrm>
            <a:off x="8671108" y="5750997"/>
            <a:ext cx="1480282" cy="830997"/>
          </a:xfrm>
          <a:prstGeom prst="rect">
            <a:avLst/>
          </a:prstGeom>
          <a:noFill/>
        </p:spPr>
        <p:txBody>
          <a:bodyPr wrap="square" rtlCol="0">
            <a:spAutoFit/>
          </a:bodyPr>
          <a:lstStyle/>
          <a:p>
            <a:pPr algn="ctr"/>
            <a:r>
              <a:rPr lang="en-US" sz="2400" dirty="0"/>
              <a:t>After (2017)</a:t>
            </a:r>
          </a:p>
        </p:txBody>
      </p:sp>
    </p:spTree>
    <p:extLst>
      <p:ext uri="{BB962C8B-B14F-4D97-AF65-F5344CB8AC3E}">
        <p14:creationId xmlns:p14="http://schemas.microsoft.com/office/powerpoint/2010/main" val="1666394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9"/>
            <a:ext cx="12192000" cy="6892078"/>
          </a:xfrm>
          <a:prstGeom prst="rect">
            <a:avLst/>
          </a:prstGeom>
        </p:spPr>
      </p:pic>
    </p:spTree>
    <p:extLst>
      <p:ext uri="{BB962C8B-B14F-4D97-AF65-F5344CB8AC3E}">
        <p14:creationId xmlns:p14="http://schemas.microsoft.com/office/powerpoint/2010/main" val="2735011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9"/>
            <a:ext cx="12192000" cy="6892078"/>
          </a:xfrm>
          <a:prstGeom prst="rect">
            <a:avLst/>
          </a:prstGeom>
        </p:spPr>
      </p:pic>
      <p:sp>
        <p:nvSpPr>
          <p:cNvPr id="4" name="Oval 3"/>
          <p:cNvSpPr/>
          <p:nvPr/>
        </p:nvSpPr>
        <p:spPr>
          <a:xfrm>
            <a:off x="8782556" y="5149233"/>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1701083" y="3796515"/>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0444590" y="3872244"/>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Collision Center</a:t>
            </a:r>
          </a:p>
        </p:txBody>
      </p:sp>
      <p:sp>
        <p:nvSpPr>
          <p:cNvPr id="8" name="TextBox 7"/>
          <p:cNvSpPr txBox="1"/>
          <p:nvPr/>
        </p:nvSpPr>
        <p:spPr>
          <a:xfrm>
            <a:off x="8571047" y="5602386"/>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Eureka Pizza, Dollar General</a:t>
            </a:r>
          </a:p>
        </p:txBody>
      </p:sp>
    </p:spTree>
    <p:extLst>
      <p:ext uri="{BB962C8B-B14F-4D97-AF65-F5344CB8AC3E}">
        <p14:creationId xmlns:p14="http://schemas.microsoft.com/office/powerpoint/2010/main" val="393077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9"/>
            <a:ext cx="12192000" cy="6892078"/>
          </a:xfrm>
          <a:prstGeom prst="rect">
            <a:avLst/>
          </a:prstGeom>
        </p:spPr>
      </p:pic>
      <p:sp>
        <p:nvSpPr>
          <p:cNvPr id="3" name="Oval 2"/>
          <p:cNvSpPr/>
          <p:nvPr/>
        </p:nvSpPr>
        <p:spPr>
          <a:xfrm>
            <a:off x="8588347" y="5238246"/>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1701083" y="3796515"/>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7899175" y="500088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1203" y="4763514"/>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381203" y="2018966"/>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990312" y="4666376"/>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Springs 6 Theater</a:t>
            </a:r>
          </a:p>
        </p:txBody>
      </p:sp>
      <p:sp>
        <p:nvSpPr>
          <p:cNvPr id="9" name="TextBox 8"/>
          <p:cNvSpPr txBox="1"/>
          <p:nvPr/>
        </p:nvSpPr>
        <p:spPr>
          <a:xfrm>
            <a:off x="7716223" y="5670678"/>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Walgreens</a:t>
            </a:r>
          </a:p>
        </p:txBody>
      </p:sp>
      <p:sp>
        <p:nvSpPr>
          <p:cNvPr id="11" name="TextBox 10"/>
          <p:cNvSpPr txBox="1"/>
          <p:nvPr/>
        </p:nvSpPr>
        <p:spPr>
          <a:xfrm>
            <a:off x="5169694" y="1371256"/>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Boys and Girls Club-Siloam </a:t>
            </a:r>
            <a:r>
              <a:rPr kumimoji="0" lang="en-US" sz="1400" b="0" i="0" u="none" strike="noStrike" kern="1200" cap="none" spc="0" normalizeH="0" baseline="0" noProof="0" dirty="0" err="1">
                <a:ln>
                  <a:noFill/>
                </a:ln>
                <a:solidFill>
                  <a:srgbClr val="FFFF00"/>
                </a:solidFill>
                <a:effectLst/>
                <a:uLnTx/>
                <a:uFillTx/>
                <a:latin typeface="Calibri" panose="020F0502020204030204"/>
                <a:ea typeface="+mn-ea"/>
                <a:cs typeface="+mn-cs"/>
              </a:rPr>
              <a:t>Spg</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2" name="TextBox 11"/>
          <p:cNvSpPr txBox="1"/>
          <p:nvPr/>
        </p:nvSpPr>
        <p:spPr>
          <a:xfrm>
            <a:off x="10905836" y="3526743"/>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Collision Center</a:t>
            </a:r>
          </a:p>
        </p:txBody>
      </p:sp>
      <p:sp>
        <p:nvSpPr>
          <p:cNvPr id="13" name="TextBox 12"/>
          <p:cNvSpPr txBox="1"/>
          <p:nvPr/>
        </p:nvSpPr>
        <p:spPr>
          <a:xfrm>
            <a:off x="8682520" y="5670678"/>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Eureka Pizza, Dollar General</a:t>
            </a:r>
          </a:p>
        </p:txBody>
      </p:sp>
    </p:spTree>
    <p:extLst>
      <p:ext uri="{BB962C8B-B14F-4D97-AF65-F5344CB8AC3E}">
        <p14:creationId xmlns:p14="http://schemas.microsoft.com/office/powerpoint/2010/main" val="2818451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Pentagon 7">
            <a:extLst>
              <a:ext uri="{FF2B5EF4-FFF2-40B4-BE49-F238E27FC236}">
                <a16:creationId xmlns:a16="http://schemas.microsoft.com/office/drawing/2014/main" id="{A14EE194-B63D-4017-A374-ECDFF253F60D}"/>
              </a:ext>
            </a:extLst>
          </p:cNvPr>
          <p:cNvSpPr/>
          <p:nvPr/>
        </p:nvSpPr>
        <p:spPr>
          <a:xfrm>
            <a:off x="195944" y="2404935"/>
            <a:ext cx="3967842" cy="2307625"/>
          </a:xfrm>
          <a:prstGeom prst="homePlate">
            <a:avLst>
              <a:gd name="adj" fmla="val 263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dirty="0">
                <a:solidFill>
                  <a:schemeClr val="bg1"/>
                </a:solidFill>
              </a:rPr>
              <a:t>Select projects</a:t>
            </a:r>
          </a:p>
          <a:p>
            <a:pPr marL="914400" lvl="1" indent="-457200">
              <a:buFont typeface="Arial" panose="020B0604020202020204" pitchFamily="34" charset="0"/>
              <a:buChar char="•"/>
            </a:pPr>
            <a:r>
              <a:rPr lang="en-US" sz="2500" dirty="0">
                <a:solidFill>
                  <a:schemeClr val="bg1"/>
                </a:solidFill>
              </a:rPr>
              <a:t>Bypass </a:t>
            </a:r>
          </a:p>
          <a:p>
            <a:pPr marL="914400" lvl="1" indent="-457200">
              <a:buFont typeface="Arial" panose="020B0604020202020204" pitchFamily="34" charset="0"/>
              <a:buChar char="•"/>
            </a:pPr>
            <a:r>
              <a:rPr lang="en-US" sz="2500" dirty="0">
                <a:solidFill>
                  <a:schemeClr val="bg1"/>
                </a:solidFill>
              </a:rPr>
              <a:t>Widening </a:t>
            </a:r>
          </a:p>
          <a:p>
            <a:pPr marL="914400" lvl="1" indent="-457200">
              <a:buFont typeface="Arial" panose="020B0604020202020204" pitchFamily="34" charset="0"/>
              <a:buChar char="•"/>
            </a:pPr>
            <a:r>
              <a:rPr lang="en-US" sz="2500" dirty="0">
                <a:solidFill>
                  <a:schemeClr val="bg1"/>
                </a:solidFill>
              </a:rPr>
              <a:t>No improvements</a:t>
            </a:r>
          </a:p>
        </p:txBody>
      </p:sp>
      <p:sp>
        <p:nvSpPr>
          <p:cNvPr id="2" name="Title 1"/>
          <p:cNvSpPr>
            <a:spLocks noGrp="1"/>
          </p:cNvSpPr>
          <p:nvPr>
            <p:ph type="title"/>
          </p:nvPr>
        </p:nvSpPr>
        <p:spPr/>
        <p:txBody>
          <a:bodyPr/>
          <a:lstStyle/>
          <a:p>
            <a:r>
              <a:rPr lang="en-US" dirty="0"/>
              <a:t>Objectives	</a:t>
            </a:r>
          </a:p>
        </p:txBody>
      </p:sp>
      <p:sp>
        <p:nvSpPr>
          <p:cNvPr id="9" name="Arrow: Chevron 8">
            <a:extLst>
              <a:ext uri="{FF2B5EF4-FFF2-40B4-BE49-F238E27FC236}">
                <a16:creationId xmlns:a16="http://schemas.microsoft.com/office/drawing/2014/main" id="{E0E528E6-E6CC-4921-BEA0-3D4BC1540DD1}"/>
              </a:ext>
            </a:extLst>
          </p:cNvPr>
          <p:cNvSpPr/>
          <p:nvPr/>
        </p:nvSpPr>
        <p:spPr>
          <a:xfrm>
            <a:off x="7698920" y="2404935"/>
            <a:ext cx="4359730" cy="2307625"/>
          </a:xfrm>
          <a:prstGeom prst="chevron">
            <a:avLst>
              <a:gd name="adj" fmla="val 27912"/>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244" lvl="1" algn="ctr">
              <a:spcBef>
                <a:spcPts val="450"/>
              </a:spcBef>
            </a:pPr>
            <a:r>
              <a:rPr lang="en-US" sz="2500" dirty="0">
                <a:solidFill>
                  <a:schemeClr val="bg1"/>
                </a:solidFill>
                <a:cs typeface="Times New Roman" panose="02020603050405020304" pitchFamily="18" charset="0"/>
              </a:rPr>
              <a:t>Develop an </a:t>
            </a:r>
            <a:r>
              <a:rPr lang="en-US" sz="2500" b="1" dirty="0">
                <a:solidFill>
                  <a:schemeClr val="bg1"/>
                </a:solidFill>
                <a:cs typeface="Times New Roman" panose="02020603050405020304" pitchFamily="18" charset="0"/>
              </a:rPr>
              <a:t>evidence-based</a:t>
            </a:r>
            <a:r>
              <a:rPr lang="en-US" sz="2500" dirty="0">
                <a:solidFill>
                  <a:schemeClr val="bg1"/>
                </a:solidFill>
                <a:cs typeface="Times New Roman" panose="02020603050405020304" pitchFamily="18" charset="0"/>
              </a:rPr>
              <a:t> approach to decision making to benefit small towns who face similar decisions.</a:t>
            </a:r>
          </a:p>
        </p:txBody>
      </p:sp>
      <p:sp>
        <p:nvSpPr>
          <p:cNvPr id="3" name="Slide Number Placeholder 2"/>
          <p:cNvSpPr>
            <a:spLocks noGrp="1"/>
          </p:cNvSpPr>
          <p:nvPr>
            <p:ph type="sldNum" sz="quarter" idx="12"/>
          </p:nvPr>
        </p:nvSpPr>
        <p:spPr/>
        <p:txBody>
          <a:bodyPr/>
          <a:lstStyle/>
          <a:p>
            <a:fld id="{0296C635-E50A-4CED-A9AB-32890726B847}" type="slidenum">
              <a:rPr lang="en-US" smtClean="0"/>
              <a:t>3</a:t>
            </a:fld>
            <a:endParaRPr lang="en-US" dirty="0"/>
          </a:p>
        </p:txBody>
      </p:sp>
      <p:sp>
        <p:nvSpPr>
          <p:cNvPr id="13" name="Arrow: Chevron 8">
            <a:extLst>
              <a:ext uri="{FF2B5EF4-FFF2-40B4-BE49-F238E27FC236}">
                <a16:creationId xmlns:a16="http://schemas.microsoft.com/office/drawing/2014/main" id="{E0E528E6-E6CC-4921-BEA0-3D4BC1540DD1}"/>
              </a:ext>
            </a:extLst>
          </p:cNvPr>
          <p:cNvSpPr/>
          <p:nvPr/>
        </p:nvSpPr>
        <p:spPr>
          <a:xfrm>
            <a:off x="3643993" y="2404935"/>
            <a:ext cx="4569278" cy="2307625"/>
          </a:xfrm>
          <a:prstGeom prst="chevron">
            <a:avLst>
              <a:gd name="adj" fmla="val 2791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500" dirty="0">
                <a:cs typeface="Times New Roman" panose="02020603050405020304" pitchFamily="18" charset="0"/>
              </a:rPr>
              <a:t>Evaluate economic, social and environmental impacts.</a:t>
            </a:r>
          </a:p>
        </p:txBody>
      </p:sp>
    </p:spTree>
    <p:extLst>
      <p:ext uri="{BB962C8B-B14F-4D97-AF65-F5344CB8AC3E}">
        <p14:creationId xmlns:p14="http://schemas.microsoft.com/office/powerpoint/2010/main" val="183647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9"/>
            <a:ext cx="12192000" cy="6892078"/>
          </a:xfrm>
          <a:prstGeom prst="rect">
            <a:avLst/>
          </a:prstGeom>
        </p:spPr>
      </p:pic>
      <p:sp>
        <p:nvSpPr>
          <p:cNvPr id="4" name="Oval 3"/>
          <p:cNvSpPr/>
          <p:nvPr/>
        </p:nvSpPr>
        <p:spPr>
          <a:xfrm>
            <a:off x="8669268" y="5205877"/>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1701083" y="3796515"/>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899175" y="500088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1203" y="4763514"/>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81203" y="2018966"/>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743996" y="558191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5057756" y="4330072"/>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Springs 6 Theater</a:t>
            </a:r>
          </a:p>
        </p:txBody>
      </p:sp>
      <p:sp>
        <p:nvSpPr>
          <p:cNvPr id="12" name="TextBox 11"/>
          <p:cNvSpPr txBox="1"/>
          <p:nvPr/>
        </p:nvSpPr>
        <p:spPr>
          <a:xfrm>
            <a:off x="6171758" y="5748864"/>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Church</a:t>
            </a:r>
          </a:p>
        </p:txBody>
      </p:sp>
      <p:sp>
        <p:nvSpPr>
          <p:cNvPr id="13" name="TextBox 12"/>
          <p:cNvSpPr txBox="1"/>
          <p:nvPr/>
        </p:nvSpPr>
        <p:spPr>
          <a:xfrm>
            <a:off x="7605634" y="4774098"/>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Walgreens</a:t>
            </a:r>
          </a:p>
        </p:txBody>
      </p:sp>
      <p:sp>
        <p:nvSpPr>
          <p:cNvPr id="15" name="TextBox 14"/>
          <p:cNvSpPr txBox="1"/>
          <p:nvPr/>
        </p:nvSpPr>
        <p:spPr>
          <a:xfrm>
            <a:off x="5057754" y="1585524"/>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Boys and Girls Club-Siloam </a:t>
            </a:r>
            <a:r>
              <a:rPr kumimoji="0" lang="en-US" sz="1400" b="0" i="0" u="none" strike="noStrike" kern="1200" cap="none" spc="0" normalizeH="0" baseline="0" noProof="0" dirty="0" err="1">
                <a:ln>
                  <a:noFill/>
                </a:ln>
                <a:solidFill>
                  <a:srgbClr val="FFFF00"/>
                </a:solidFill>
                <a:effectLst/>
                <a:uLnTx/>
                <a:uFillTx/>
                <a:latin typeface="Calibri" panose="020F0502020204030204"/>
                <a:ea typeface="+mn-ea"/>
                <a:cs typeface="+mn-cs"/>
              </a:rPr>
              <a:t>Spg</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6" name="TextBox 15"/>
          <p:cNvSpPr txBox="1"/>
          <p:nvPr/>
        </p:nvSpPr>
        <p:spPr>
          <a:xfrm>
            <a:off x="10905836" y="3526743"/>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Collision Center</a:t>
            </a:r>
          </a:p>
        </p:txBody>
      </p:sp>
      <p:sp>
        <p:nvSpPr>
          <p:cNvPr id="17" name="TextBox 16"/>
          <p:cNvSpPr txBox="1"/>
          <p:nvPr/>
        </p:nvSpPr>
        <p:spPr>
          <a:xfrm>
            <a:off x="8577323" y="5641142"/>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Eureka Pizza, Dollar General</a:t>
            </a:r>
          </a:p>
        </p:txBody>
      </p:sp>
    </p:spTree>
    <p:extLst>
      <p:ext uri="{BB962C8B-B14F-4D97-AF65-F5344CB8AC3E}">
        <p14:creationId xmlns:p14="http://schemas.microsoft.com/office/powerpoint/2010/main" val="1663582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9"/>
            <a:ext cx="12192000" cy="6892078"/>
          </a:xfrm>
          <a:prstGeom prst="rect">
            <a:avLst/>
          </a:prstGeom>
        </p:spPr>
      </p:pic>
      <p:sp>
        <p:nvSpPr>
          <p:cNvPr id="4" name="Oval 3"/>
          <p:cNvSpPr/>
          <p:nvPr/>
        </p:nvSpPr>
        <p:spPr>
          <a:xfrm>
            <a:off x="8628807" y="5189697"/>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1701083" y="3796515"/>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899175" y="500088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381203" y="4763514"/>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1203" y="2018966"/>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743996" y="558191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057756" y="4330072"/>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Springs 6 Theater</a:t>
            </a:r>
          </a:p>
        </p:txBody>
      </p:sp>
      <p:sp>
        <p:nvSpPr>
          <p:cNvPr id="11" name="TextBox 10"/>
          <p:cNvSpPr txBox="1"/>
          <p:nvPr/>
        </p:nvSpPr>
        <p:spPr>
          <a:xfrm>
            <a:off x="6171758" y="5748864"/>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Church</a:t>
            </a:r>
          </a:p>
        </p:txBody>
      </p:sp>
      <p:sp>
        <p:nvSpPr>
          <p:cNvPr id="12" name="TextBox 11"/>
          <p:cNvSpPr txBox="1"/>
          <p:nvPr/>
        </p:nvSpPr>
        <p:spPr>
          <a:xfrm>
            <a:off x="7605634" y="4774098"/>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Walgreens</a:t>
            </a:r>
          </a:p>
        </p:txBody>
      </p:sp>
      <p:sp>
        <p:nvSpPr>
          <p:cNvPr id="14" name="TextBox 13"/>
          <p:cNvSpPr txBox="1"/>
          <p:nvPr/>
        </p:nvSpPr>
        <p:spPr>
          <a:xfrm>
            <a:off x="5057754" y="1585524"/>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Boys and Girls Club-Siloam </a:t>
            </a:r>
            <a:r>
              <a:rPr kumimoji="0" lang="en-US" sz="1400" b="0" i="0" u="none" strike="noStrike" kern="1200" cap="none" spc="0" normalizeH="0" baseline="0" noProof="0" dirty="0" err="1">
                <a:ln>
                  <a:noFill/>
                </a:ln>
                <a:solidFill>
                  <a:srgbClr val="FFFF00"/>
                </a:solidFill>
                <a:effectLst/>
                <a:uLnTx/>
                <a:uFillTx/>
                <a:latin typeface="Calibri" panose="020F0502020204030204"/>
                <a:ea typeface="+mn-ea"/>
                <a:cs typeface="+mn-cs"/>
              </a:rPr>
              <a:t>Spg</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TextBox 14"/>
          <p:cNvSpPr txBox="1"/>
          <p:nvPr/>
        </p:nvSpPr>
        <p:spPr>
          <a:xfrm>
            <a:off x="10905836" y="3526743"/>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Collision Center</a:t>
            </a:r>
          </a:p>
        </p:txBody>
      </p:sp>
      <p:sp>
        <p:nvSpPr>
          <p:cNvPr id="16" name="TextBox 15"/>
          <p:cNvSpPr txBox="1"/>
          <p:nvPr/>
        </p:nvSpPr>
        <p:spPr>
          <a:xfrm>
            <a:off x="8585415" y="4674570"/>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Eureka Pizza, Dollar General</a:t>
            </a:r>
          </a:p>
        </p:txBody>
      </p:sp>
    </p:spTree>
    <p:extLst>
      <p:ext uri="{BB962C8B-B14F-4D97-AF65-F5344CB8AC3E}">
        <p14:creationId xmlns:p14="http://schemas.microsoft.com/office/powerpoint/2010/main" val="391188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9"/>
            <a:ext cx="12161858" cy="6875039"/>
          </a:xfrm>
          <a:prstGeom prst="rect">
            <a:avLst/>
          </a:prstGeom>
        </p:spPr>
      </p:pic>
      <p:sp>
        <p:nvSpPr>
          <p:cNvPr id="4" name="Oval 3"/>
          <p:cNvSpPr/>
          <p:nvPr/>
        </p:nvSpPr>
        <p:spPr>
          <a:xfrm>
            <a:off x="2373665" y="3595563"/>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8596439" y="5165417"/>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11701083" y="3796515"/>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899175" y="500088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1203" y="4763514"/>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381203" y="2018966"/>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211270" y="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743996" y="558191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1885915" y="3335268"/>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McDonald’s</a:t>
            </a:r>
          </a:p>
        </p:txBody>
      </p:sp>
      <p:sp>
        <p:nvSpPr>
          <p:cNvPr id="13" name="TextBox 12"/>
          <p:cNvSpPr txBox="1"/>
          <p:nvPr/>
        </p:nvSpPr>
        <p:spPr>
          <a:xfrm>
            <a:off x="5057756" y="4330072"/>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Springs 6 Theater</a:t>
            </a:r>
          </a:p>
        </p:txBody>
      </p:sp>
      <p:sp>
        <p:nvSpPr>
          <p:cNvPr id="14" name="TextBox 13"/>
          <p:cNvSpPr txBox="1"/>
          <p:nvPr/>
        </p:nvSpPr>
        <p:spPr>
          <a:xfrm>
            <a:off x="6171758" y="5748864"/>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Church</a:t>
            </a:r>
          </a:p>
        </p:txBody>
      </p:sp>
      <p:sp>
        <p:nvSpPr>
          <p:cNvPr id="15" name="TextBox 14"/>
          <p:cNvSpPr txBox="1"/>
          <p:nvPr/>
        </p:nvSpPr>
        <p:spPr>
          <a:xfrm>
            <a:off x="7605634" y="4774098"/>
            <a:ext cx="1372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Walgreens</a:t>
            </a:r>
          </a:p>
        </p:txBody>
      </p:sp>
      <p:sp>
        <p:nvSpPr>
          <p:cNvPr id="16" name="TextBox 15"/>
          <p:cNvSpPr txBox="1"/>
          <p:nvPr/>
        </p:nvSpPr>
        <p:spPr>
          <a:xfrm>
            <a:off x="8511266" y="4715025"/>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Eureka Pizza, Dollar General</a:t>
            </a:r>
          </a:p>
        </p:txBody>
      </p:sp>
      <p:sp>
        <p:nvSpPr>
          <p:cNvPr id="17" name="TextBox 16"/>
          <p:cNvSpPr txBox="1"/>
          <p:nvPr/>
        </p:nvSpPr>
        <p:spPr>
          <a:xfrm>
            <a:off x="5057754" y="1585524"/>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Boys and Girls Club-Siloam </a:t>
            </a:r>
            <a:r>
              <a:rPr kumimoji="0" lang="en-US" sz="1400" b="0" i="0" u="none" strike="noStrike" kern="1200" cap="none" spc="0" normalizeH="0" baseline="0" noProof="0" dirty="0" err="1">
                <a:ln>
                  <a:noFill/>
                </a:ln>
                <a:solidFill>
                  <a:srgbClr val="FFFF00"/>
                </a:solidFill>
                <a:effectLst/>
                <a:uLnTx/>
                <a:uFillTx/>
                <a:latin typeface="Calibri" panose="020F0502020204030204"/>
                <a:ea typeface="+mn-ea"/>
                <a:cs typeface="+mn-cs"/>
              </a:rPr>
              <a:t>Spg</a:t>
            </a:r>
            <a:endPar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8" name="TextBox 17"/>
          <p:cNvSpPr txBox="1"/>
          <p:nvPr/>
        </p:nvSpPr>
        <p:spPr>
          <a:xfrm>
            <a:off x="10905836" y="3526743"/>
            <a:ext cx="1372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Siloam Collision Center</a:t>
            </a:r>
          </a:p>
        </p:txBody>
      </p:sp>
      <p:sp>
        <p:nvSpPr>
          <p:cNvPr id="19" name="TextBox 18"/>
          <p:cNvSpPr txBox="1"/>
          <p:nvPr/>
        </p:nvSpPr>
        <p:spPr>
          <a:xfrm>
            <a:off x="5357249" y="469132"/>
            <a:ext cx="161524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Calibri" panose="020F0502020204030204"/>
                <a:ea typeface="+mn-ea"/>
                <a:cs typeface="+mn-cs"/>
              </a:rPr>
              <a:t>Residential Houses</a:t>
            </a:r>
          </a:p>
        </p:txBody>
      </p:sp>
    </p:spTree>
    <p:extLst>
      <p:ext uri="{BB962C8B-B14F-4D97-AF65-F5344CB8AC3E}">
        <p14:creationId xmlns:p14="http://schemas.microsoft.com/office/powerpoint/2010/main" val="4077218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9"/>
            <a:ext cx="12161858" cy="6875039"/>
          </a:xfrm>
          <a:prstGeom prst="rect">
            <a:avLst/>
          </a:prstGeom>
        </p:spPr>
      </p:pic>
      <p:sp>
        <p:nvSpPr>
          <p:cNvPr id="4" name="Oval 3"/>
          <p:cNvSpPr/>
          <p:nvPr/>
        </p:nvSpPr>
        <p:spPr>
          <a:xfrm>
            <a:off x="2373665" y="3595563"/>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55346" y="726935"/>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150500" y="3862601"/>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054663" y="4010955"/>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077672" y="6448004"/>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224756" y="95756"/>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700289" y="5243642"/>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1701083" y="3796515"/>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7899175" y="500088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381203" y="4763514"/>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381203" y="2018966"/>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855934" y="95756"/>
            <a:ext cx="393812" cy="3938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5743996" y="5581910"/>
            <a:ext cx="474731" cy="47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707174" y="4404767"/>
            <a:ext cx="1372480" cy="523220"/>
          </a:xfrm>
          <a:prstGeom prst="rect">
            <a:avLst/>
          </a:prstGeom>
          <a:noFill/>
        </p:spPr>
        <p:txBody>
          <a:bodyPr wrap="square" rtlCol="0">
            <a:spAutoFit/>
          </a:bodyPr>
          <a:lstStyle/>
          <a:p>
            <a:r>
              <a:rPr lang="en-US" sz="1400" dirty="0">
                <a:solidFill>
                  <a:srgbClr val="FFFF00"/>
                </a:solidFill>
              </a:rPr>
              <a:t>Holiday Inn Express &amp; Suites</a:t>
            </a:r>
          </a:p>
        </p:txBody>
      </p:sp>
      <p:sp>
        <p:nvSpPr>
          <p:cNvPr id="20" name="TextBox 19"/>
          <p:cNvSpPr txBox="1"/>
          <p:nvPr/>
        </p:nvSpPr>
        <p:spPr>
          <a:xfrm>
            <a:off x="1885915" y="3335268"/>
            <a:ext cx="1372480" cy="307777"/>
          </a:xfrm>
          <a:prstGeom prst="rect">
            <a:avLst/>
          </a:prstGeom>
          <a:noFill/>
        </p:spPr>
        <p:txBody>
          <a:bodyPr wrap="square" rtlCol="0">
            <a:spAutoFit/>
          </a:bodyPr>
          <a:lstStyle/>
          <a:p>
            <a:r>
              <a:rPr lang="en-US" sz="1400" dirty="0">
                <a:solidFill>
                  <a:srgbClr val="FFFF00"/>
                </a:solidFill>
              </a:rPr>
              <a:t>McDonald’s</a:t>
            </a:r>
          </a:p>
        </p:txBody>
      </p:sp>
      <p:sp>
        <p:nvSpPr>
          <p:cNvPr id="21" name="TextBox 20"/>
          <p:cNvSpPr txBox="1"/>
          <p:nvPr/>
        </p:nvSpPr>
        <p:spPr>
          <a:xfrm>
            <a:off x="2858072" y="4197073"/>
            <a:ext cx="1827216" cy="523220"/>
          </a:xfrm>
          <a:prstGeom prst="rect">
            <a:avLst/>
          </a:prstGeom>
          <a:noFill/>
        </p:spPr>
        <p:txBody>
          <a:bodyPr wrap="square" rtlCol="0">
            <a:spAutoFit/>
          </a:bodyPr>
          <a:lstStyle/>
          <a:p>
            <a:r>
              <a:rPr lang="en-US" sz="1400" dirty="0">
                <a:solidFill>
                  <a:srgbClr val="FFFF00"/>
                </a:solidFill>
              </a:rPr>
              <a:t>Walmart Neighborhood Market</a:t>
            </a:r>
          </a:p>
        </p:txBody>
      </p:sp>
      <p:sp>
        <p:nvSpPr>
          <p:cNvPr id="22" name="TextBox 21"/>
          <p:cNvSpPr txBox="1"/>
          <p:nvPr/>
        </p:nvSpPr>
        <p:spPr>
          <a:xfrm>
            <a:off x="5057756" y="4330072"/>
            <a:ext cx="1372480" cy="523220"/>
          </a:xfrm>
          <a:prstGeom prst="rect">
            <a:avLst/>
          </a:prstGeom>
          <a:noFill/>
        </p:spPr>
        <p:txBody>
          <a:bodyPr wrap="square" rtlCol="0">
            <a:spAutoFit/>
          </a:bodyPr>
          <a:lstStyle/>
          <a:p>
            <a:r>
              <a:rPr lang="en-US" sz="1400" dirty="0">
                <a:solidFill>
                  <a:srgbClr val="FFFF00"/>
                </a:solidFill>
              </a:rPr>
              <a:t>Siloam Springs 6 Theater</a:t>
            </a:r>
          </a:p>
        </p:txBody>
      </p:sp>
      <p:sp>
        <p:nvSpPr>
          <p:cNvPr id="23" name="TextBox 22"/>
          <p:cNvSpPr txBox="1"/>
          <p:nvPr/>
        </p:nvSpPr>
        <p:spPr>
          <a:xfrm>
            <a:off x="6171758" y="5748864"/>
            <a:ext cx="1372480" cy="307777"/>
          </a:xfrm>
          <a:prstGeom prst="rect">
            <a:avLst/>
          </a:prstGeom>
          <a:noFill/>
        </p:spPr>
        <p:txBody>
          <a:bodyPr wrap="square" rtlCol="0">
            <a:spAutoFit/>
          </a:bodyPr>
          <a:lstStyle/>
          <a:p>
            <a:r>
              <a:rPr lang="en-US" sz="1400" dirty="0">
                <a:solidFill>
                  <a:srgbClr val="FFFF00"/>
                </a:solidFill>
              </a:rPr>
              <a:t>Church</a:t>
            </a:r>
          </a:p>
        </p:txBody>
      </p:sp>
      <p:sp>
        <p:nvSpPr>
          <p:cNvPr id="24" name="TextBox 23"/>
          <p:cNvSpPr txBox="1"/>
          <p:nvPr/>
        </p:nvSpPr>
        <p:spPr>
          <a:xfrm>
            <a:off x="3471484" y="6383300"/>
            <a:ext cx="1885765" cy="523220"/>
          </a:xfrm>
          <a:prstGeom prst="rect">
            <a:avLst/>
          </a:prstGeom>
          <a:noFill/>
        </p:spPr>
        <p:txBody>
          <a:bodyPr wrap="square" rtlCol="0">
            <a:spAutoFit/>
          </a:bodyPr>
          <a:lstStyle/>
          <a:p>
            <a:r>
              <a:rPr lang="en-US" sz="1400" dirty="0">
                <a:solidFill>
                  <a:srgbClr val="FFFF00"/>
                </a:solidFill>
              </a:rPr>
              <a:t>City of Siloam Springs Electric Warehouse</a:t>
            </a:r>
          </a:p>
        </p:txBody>
      </p:sp>
      <p:sp>
        <p:nvSpPr>
          <p:cNvPr id="25" name="TextBox 24"/>
          <p:cNvSpPr txBox="1"/>
          <p:nvPr/>
        </p:nvSpPr>
        <p:spPr>
          <a:xfrm>
            <a:off x="7605634" y="4774098"/>
            <a:ext cx="1372480" cy="307777"/>
          </a:xfrm>
          <a:prstGeom prst="rect">
            <a:avLst/>
          </a:prstGeom>
          <a:noFill/>
        </p:spPr>
        <p:txBody>
          <a:bodyPr wrap="square" rtlCol="0">
            <a:spAutoFit/>
          </a:bodyPr>
          <a:lstStyle/>
          <a:p>
            <a:r>
              <a:rPr lang="en-US" sz="1400" dirty="0">
                <a:solidFill>
                  <a:srgbClr val="FFFF00"/>
                </a:solidFill>
              </a:rPr>
              <a:t>Walgreens</a:t>
            </a:r>
          </a:p>
        </p:txBody>
      </p:sp>
      <p:sp>
        <p:nvSpPr>
          <p:cNvPr id="26" name="TextBox 25"/>
          <p:cNvSpPr txBox="1"/>
          <p:nvPr/>
        </p:nvSpPr>
        <p:spPr>
          <a:xfrm>
            <a:off x="8576678" y="4774098"/>
            <a:ext cx="1372480" cy="523220"/>
          </a:xfrm>
          <a:prstGeom prst="rect">
            <a:avLst/>
          </a:prstGeom>
          <a:noFill/>
        </p:spPr>
        <p:txBody>
          <a:bodyPr wrap="square" rtlCol="0">
            <a:spAutoFit/>
          </a:bodyPr>
          <a:lstStyle/>
          <a:p>
            <a:r>
              <a:rPr lang="en-US" sz="1400" dirty="0">
                <a:solidFill>
                  <a:srgbClr val="FFFF00"/>
                </a:solidFill>
              </a:rPr>
              <a:t>Eureka Pizza, Dollar General</a:t>
            </a:r>
          </a:p>
        </p:txBody>
      </p:sp>
      <p:sp>
        <p:nvSpPr>
          <p:cNvPr id="28" name="TextBox 27"/>
          <p:cNvSpPr txBox="1"/>
          <p:nvPr/>
        </p:nvSpPr>
        <p:spPr>
          <a:xfrm>
            <a:off x="5057754" y="1585524"/>
            <a:ext cx="1372480" cy="523220"/>
          </a:xfrm>
          <a:prstGeom prst="rect">
            <a:avLst/>
          </a:prstGeom>
          <a:noFill/>
        </p:spPr>
        <p:txBody>
          <a:bodyPr wrap="square" rtlCol="0">
            <a:spAutoFit/>
          </a:bodyPr>
          <a:lstStyle/>
          <a:p>
            <a:r>
              <a:rPr lang="en-US" sz="1400" dirty="0">
                <a:solidFill>
                  <a:srgbClr val="FFFF00"/>
                </a:solidFill>
              </a:rPr>
              <a:t>Boys and Girls Club-Siloam </a:t>
            </a:r>
            <a:r>
              <a:rPr lang="en-US" sz="1400" dirty="0" err="1">
                <a:solidFill>
                  <a:srgbClr val="FFFF00"/>
                </a:solidFill>
              </a:rPr>
              <a:t>Spg</a:t>
            </a:r>
            <a:endParaRPr lang="en-US" sz="1400" dirty="0">
              <a:solidFill>
                <a:srgbClr val="FFFF00"/>
              </a:solidFill>
            </a:endParaRPr>
          </a:p>
        </p:txBody>
      </p:sp>
      <p:sp>
        <p:nvSpPr>
          <p:cNvPr id="29" name="TextBox 28"/>
          <p:cNvSpPr txBox="1"/>
          <p:nvPr/>
        </p:nvSpPr>
        <p:spPr>
          <a:xfrm>
            <a:off x="10905836" y="3526743"/>
            <a:ext cx="1372480" cy="523220"/>
          </a:xfrm>
          <a:prstGeom prst="rect">
            <a:avLst/>
          </a:prstGeom>
          <a:noFill/>
        </p:spPr>
        <p:txBody>
          <a:bodyPr wrap="square" rtlCol="0">
            <a:spAutoFit/>
          </a:bodyPr>
          <a:lstStyle/>
          <a:p>
            <a:r>
              <a:rPr lang="en-US" sz="1400" dirty="0">
                <a:solidFill>
                  <a:srgbClr val="FFFF00"/>
                </a:solidFill>
              </a:rPr>
              <a:t>Siloam Collision Center</a:t>
            </a:r>
          </a:p>
        </p:txBody>
      </p:sp>
      <p:sp>
        <p:nvSpPr>
          <p:cNvPr id="30" name="TextBox 29"/>
          <p:cNvSpPr txBox="1"/>
          <p:nvPr/>
        </p:nvSpPr>
        <p:spPr>
          <a:xfrm>
            <a:off x="9981524" y="662231"/>
            <a:ext cx="1792388" cy="523220"/>
          </a:xfrm>
          <a:prstGeom prst="rect">
            <a:avLst/>
          </a:prstGeom>
          <a:noFill/>
        </p:spPr>
        <p:txBody>
          <a:bodyPr wrap="square" rtlCol="0">
            <a:spAutoFit/>
          </a:bodyPr>
          <a:lstStyle/>
          <a:p>
            <a:r>
              <a:rPr lang="en-US" sz="1400" dirty="0">
                <a:solidFill>
                  <a:srgbClr val="FFFF00"/>
                </a:solidFill>
              </a:rPr>
              <a:t>City of Siloam Springs Public Library</a:t>
            </a:r>
          </a:p>
        </p:txBody>
      </p:sp>
      <p:sp>
        <p:nvSpPr>
          <p:cNvPr id="31" name="TextBox 30"/>
          <p:cNvSpPr txBox="1"/>
          <p:nvPr/>
        </p:nvSpPr>
        <p:spPr>
          <a:xfrm>
            <a:off x="5357249" y="469132"/>
            <a:ext cx="1615241" cy="307777"/>
          </a:xfrm>
          <a:prstGeom prst="rect">
            <a:avLst/>
          </a:prstGeom>
          <a:noFill/>
        </p:spPr>
        <p:txBody>
          <a:bodyPr wrap="square" rtlCol="0">
            <a:spAutoFit/>
          </a:bodyPr>
          <a:lstStyle/>
          <a:p>
            <a:r>
              <a:rPr lang="en-US" sz="1400" dirty="0">
                <a:solidFill>
                  <a:srgbClr val="FFFF00"/>
                </a:solidFill>
              </a:rPr>
              <a:t>Residential Houses</a:t>
            </a:r>
          </a:p>
        </p:txBody>
      </p:sp>
    </p:spTree>
    <p:extLst>
      <p:ext uri="{BB962C8B-B14F-4D97-AF65-F5344CB8AC3E}">
        <p14:creationId xmlns:p14="http://schemas.microsoft.com/office/powerpoint/2010/main" val="2423380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Example</a:t>
            </a:r>
            <a:r>
              <a:rPr lang="en-US" dirty="0"/>
              <a:t>: Siloam Springs Crash Occurrence</a:t>
            </a:r>
          </a:p>
        </p:txBody>
      </p:sp>
      <p:sp>
        <p:nvSpPr>
          <p:cNvPr id="11" name="Slide Number Placeholder 10"/>
          <p:cNvSpPr>
            <a:spLocks noGrp="1"/>
          </p:cNvSpPr>
          <p:nvPr>
            <p:ph type="sldNum" sz="quarter" idx="12"/>
          </p:nvPr>
        </p:nvSpPr>
        <p:spPr/>
        <p:txBody>
          <a:bodyPr/>
          <a:lstStyle/>
          <a:p>
            <a:fld id="{0296C635-E50A-4CED-A9AB-32890726B847}" type="slidenum">
              <a:rPr lang="en-US" smtClean="0"/>
              <a:t>34</a:t>
            </a:fld>
            <a:endParaRPr lang="en-US"/>
          </a:p>
        </p:txBody>
      </p:sp>
      <p:pic>
        <p:nvPicPr>
          <p:cNvPr id="13" name="Picture 12"/>
          <p:cNvPicPr>
            <a:picLocks noChangeAspect="1"/>
          </p:cNvPicPr>
          <p:nvPr/>
        </p:nvPicPr>
        <p:blipFill rotWithShape="1">
          <a:blip r:embed="rId2"/>
          <a:srcRect l="12280" t="23701" r="15115" b="20039"/>
          <a:stretch/>
        </p:blipFill>
        <p:spPr>
          <a:xfrm>
            <a:off x="180870" y="2328265"/>
            <a:ext cx="5437329" cy="3228570"/>
          </a:xfrm>
          <a:prstGeom prst="rect">
            <a:avLst/>
          </a:prstGeom>
        </p:spPr>
      </p:pic>
      <p:grpSp>
        <p:nvGrpSpPr>
          <p:cNvPr id="4" name="Group 3"/>
          <p:cNvGrpSpPr/>
          <p:nvPr/>
        </p:nvGrpSpPr>
        <p:grpSpPr>
          <a:xfrm>
            <a:off x="5698586" y="2159910"/>
            <a:ext cx="6228807" cy="4049971"/>
            <a:chOff x="4562475" y="2522537"/>
            <a:chExt cx="4581525" cy="3057526"/>
          </a:xfrm>
        </p:grpSpPr>
        <p:graphicFrame>
          <p:nvGraphicFramePr>
            <p:cNvPr id="20" name="Chart 19"/>
            <p:cNvGraphicFramePr>
              <a:graphicFrameLocks/>
            </p:cNvGraphicFramePr>
            <p:nvPr>
              <p:extLst>
                <p:ext uri="{D42A27DB-BD31-4B8C-83A1-F6EECF244321}">
                  <p14:modId xmlns:p14="http://schemas.microsoft.com/office/powerpoint/2010/main" val="2116861277"/>
                </p:ext>
              </p:extLst>
            </p:nvPr>
          </p:nvGraphicFramePr>
          <p:xfrm>
            <a:off x="4562475" y="2522537"/>
            <a:ext cx="4581525" cy="3057526"/>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7628855" y="2649637"/>
              <a:ext cx="391720" cy="2108102"/>
            </a:xfrm>
            <a:prstGeom prst="rect">
              <a:avLst/>
            </a:prstGeom>
            <a:solidFill>
              <a:schemeClr val="accent5">
                <a:alpha val="2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TextBox 2"/>
          <p:cNvSpPr txBox="1"/>
          <p:nvPr/>
        </p:nvSpPr>
        <p:spPr>
          <a:xfrm>
            <a:off x="8932982" y="1997128"/>
            <a:ext cx="2401556" cy="369332"/>
          </a:xfrm>
          <a:prstGeom prst="rect">
            <a:avLst/>
          </a:prstGeom>
          <a:noFill/>
        </p:spPr>
        <p:txBody>
          <a:bodyPr wrap="square" rtlCol="0">
            <a:spAutoFit/>
          </a:bodyPr>
          <a:lstStyle/>
          <a:p>
            <a:r>
              <a:rPr lang="en-US" i="1" dirty="0">
                <a:solidFill>
                  <a:schemeClr val="accent5"/>
                </a:solidFill>
              </a:rPr>
              <a:t>Widening Construction</a:t>
            </a:r>
          </a:p>
        </p:txBody>
      </p:sp>
    </p:spTree>
    <p:extLst>
      <p:ext uri="{BB962C8B-B14F-4D97-AF65-F5344CB8AC3E}">
        <p14:creationId xmlns:p14="http://schemas.microsoft.com/office/powerpoint/2010/main" val="2930667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Site Comparisons:</a:t>
            </a:r>
            <a:r>
              <a:rPr lang="en-US" dirty="0"/>
              <a:t> Economic Setting and Project Characteristics of </a:t>
            </a:r>
            <a:r>
              <a:rPr lang="en-US" i="1" dirty="0"/>
              <a:t>Widening Projects </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27044810"/>
              </p:ext>
            </p:extLst>
          </p:nvPr>
        </p:nvGraphicFramePr>
        <p:xfrm>
          <a:off x="838200" y="1445033"/>
          <a:ext cx="10034116" cy="515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lide Number Placeholder 6"/>
          <p:cNvSpPr>
            <a:spLocks noGrp="1"/>
          </p:cNvSpPr>
          <p:nvPr>
            <p:ph type="sldNum" sz="quarter" idx="12"/>
          </p:nvPr>
        </p:nvSpPr>
        <p:spPr/>
        <p:txBody>
          <a:bodyPr/>
          <a:lstStyle/>
          <a:p>
            <a:fld id="{0296C635-E50A-4CED-A9AB-32890726B847}" type="slidenum">
              <a:rPr lang="en-US" smtClean="0"/>
              <a:t>35</a:t>
            </a:fld>
            <a:endParaRPr lang="en-US"/>
          </a:p>
        </p:txBody>
      </p:sp>
    </p:spTree>
    <p:extLst>
      <p:ext uri="{BB962C8B-B14F-4D97-AF65-F5344CB8AC3E}">
        <p14:creationId xmlns:p14="http://schemas.microsoft.com/office/powerpoint/2010/main" val="2196167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Matched Pairs</a:t>
            </a:r>
            <a:r>
              <a:rPr lang="en-US" dirty="0"/>
              <a:t>: Selection of Cities for Comparative Analysis</a:t>
            </a:r>
          </a:p>
        </p:txBody>
      </p:sp>
      <p:sp>
        <p:nvSpPr>
          <p:cNvPr id="6" name="Freeform: Shape 5">
            <a:extLst>
              <a:ext uri="{FF2B5EF4-FFF2-40B4-BE49-F238E27FC236}">
                <a16:creationId xmlns:a16="http://schemas.microsoft.com/office/drawing/2014/main" id="{B6DD9429-5256-4D28-9D30-97EA8F557F77}"/>
              </a:ext>
            </a:extLst>
          </p:cNvPr>
          <p:cNvSpPr/>
          <p:nvPr/>
        </p:nvSpPr>
        <p:spPr>
          <a:xfrm>
            <a:off x="4407978" y="3108686"/>
            <a:ext cx="595489" cy="91440"/>
          </a:xfrm>
          <a:custGeom>
            <a:avLst/>
            <a:gdLst>
              <a:gd name="connsiteX0" fmla="*/ 0 w 595489"/>
              <a:gd name="connsiteY0" fmla="*/ 45720 h 91440"/>
              <a:gd name="connsiteX1" fmla="*/ 595489 w 595489"/>
              <a:gd name="connsiteY1" fmla="*/ 45720 h 91440"/>
            </a:gdLst>
            <a:ahLst/>
            <a:cxnLst>
              <a:cxn ang="0">
                <a:pos x="connsiteX0" y="connsiteY0"/>
              </a:cxn>
              <a:cxn ang="0">
                <a:pos x="connsiteX1" y="connsiteY1"/>
              </a:cxn>
            </a:cxnLst>
            <a:rect l="l" t="t" r="r" b="b"/>
            <a:pathLst>
              <a:path w="595489" h="91440">
                <a:moveTo>
                  <a:pt x="0" y="45720"/>
                </a:moveTo>
                <a:lnTo>
                  <a:pt x="595489" y="45720"/>
                </a:lnTo>
              </a:path>
            </a:pathLst>
          </a:custGeom>
          <a:noFill/>
          <a:ln>
            <a:tailEnd type="arrow"/>
          </a:ln>
        </p:spPr>
        <p:style>
          <a:lnRef idx="1">
            <a:schemeClr val="accent5">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94792" tIns="42590" rIns="294793" bIns="4259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7" name="Freeform: Shape 6">
            <a:extLst>
              <a:ext uri="{FF2B5EF4-FFF2-40B4-BE49-F238E27FC236}">
                <a16:creationId xmlns:a16="http://schemas.microsoft.com/office/drawing/2014/main" id="{5D8B8426-0BB4-4FD6-AD7F-756AE4D7F724}"/>
              </a:ext>
            </a:extLst>
          </p:cNvPr>
          <p:cNvSpPr/>
          <p:nvPr/>
        </p:nvSpPr>
        <p:spPr>
          <a:xfrm>
            <a:off x="1687651" y="2337768"/>
            <a:ext cx="2722126" cy="1633275"/>
          </a:xfrm>
          <a:custGeom>
            <a:avLst/>
            <a:gdLst>
              <a:gd name="connsiteX0" fmla="*/ 0 w 2722126"/>
              <a:gd name="connsiteY0" fmla="*/ 0 h 1633275"/>
              <a:gd name="connsiteX1" fmla="*/ 2722126 w 2722126"/>
              <a:gd name="connsiteY1" fmla="*/ 0 h 1633275"/>
              <a:gd name="connsiteX2" fmla="*/ 2722126 w 2722126"/>
              <a:gd name="connsiteY2" fmla="*/ 1633275 h 1633275"/>
              <a:gd name="connsiteX3" fmla="*/ 0 w 2722126"/>
              <a:gd name="connsiteY3" fmla="*/ 1633275 h 1633275"/>
              <a:gd name="connsiteX4" fmla="*/ 0 w 2722126"/>
              <a:gd name="connsiteY4" fmla="*/ 0 h 163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126" h="1633275">
                <a:moveTo>
                  <a:pt x="0" y="0"/>
                </a:moveTo>
                <a:lnTo>
                  <a:pt x="2722126" y="0"/>
                </a:lnTo>
                <a:lnTo>
                  <a:pt x="2722126" y="1633275"/>
                </a:lnTo>
                <a:lnTo>
                  <a:pt x="0" y="163327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a:ea typeface="+mn-ea"/>
                <a:cs typeface="+mn-cs"/>
              </a:rPr>
              <a:t>Average Percentage Difference</a:t>
            </a:r>
          </a:p>
          <a:p>
            <a:pPr marL="171450" lvl="1" indent="-171450" algn="l" defTabSz="711200">
              <a:lnSpc>
                <a:spcPct val="90000"/>
              </a:lnSpc>
              <a:spcBef>
                <a:spcPct val="0"/>
              </a:spcBef>
              <a:spcAft>
                <a:spcPct val="15000"/>
              </a:spcAft>
              <a:buChar char="•"/>
            </a:pPr>
            <a:r>
              <a:rPr lang="en-US" sz="1600" kern="1200" dirty="0"/>
              <a:t>Population, PCI, Density, etc. </a:t>
            </a:r>
          </a:p>
        </p:txBody>
      </p:sp>
      <p:sp>
        <p:nvSpPr>
          <p:cNvPr id="8" name="Freeform: Shape 7">
            <a:extLst>
              <a:ext uri="{FF2B5EF4-FFF2-40B4-BE49-F238E27FC236}">
                <a16:creationId xmlns:a16="http://schemas.microsoft.com/office/drawing/2014/main" id="{E331F272-5C5F-43F9-AA6A-B7C8035044C1}"/>
              </a:ext>
            </a:extLst>
          </p:cNvPr>
          <p:cNvSpPr/>
          <p:nvPr/>
        </p:nvSpPr>
        <p:spPr>
          <a:xfrm>
            <a:off x="7756193" y="3108686"/>
            <a:ext cx="595489" cy="91440"/>
          </a:xfrm>
          <a:custGeom>
            <a:avLst/>
            <a:gdLst>
              <a:gd name="connsiteX0" fmla="*/ 0 w 595489"/>
              <a:gd name="connsiteY0" fmla="*/ 45720 h 91440"/>
              <a:gd name="connsiteX1" fmla="*/ 595489 w 595489"/>
              <a:gd name="connsiteY1" fmla="*/ 45720 h 91440"/>
            </a:gdLst>
            <a:ahLst/>
            <a:cxnLst>
              <a:cxn ang="0">
                <a:pos x="connsiteX0" y="connsiteY0"/>
              </a:cxn>
              <a:cxn ang="0">
                <a:pos x="connsiteX1" y="connsiteY1"/>
              </a:cxn>
            </a:cxnLst>
            <a:rect l="l" t="t" r="r" b="b"/>
            <a:pathLst>
              <a:path w="595489" h="91440">
                <a:moveTo>
                  <a:pt x="0" y="45720"/>
                </a:moveTo>
                <a:lnTo>
                  <a:pt x="595489" y="45720"/>
                </a:lnTo>
              </a:path>
            </a:pathLst>
          </a:custGeom>
          <a:noFill/>
          <a:ln>
            <a:tailEnd type="arrow"/>
          </a:ln>
        </p:spPr>
        <p:style>
          <a:lnRef idx="1">
            <a:schemeClr val="accent5">
              <a:hueOff val="894790"/>
              <a:satOff val="-7371"/>
              <a:lumOff val="-3284"/>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94793" tIns="42590" rIns="294792" bIns="42590"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E0E18480-0B13-418A-A54F-491D06E622B6}"/>
              </a:ext>
            </a:extLst>
          </p:cNvPr>
          <p:cNvSpPr/>
          <p:nvPr/>
        </p:nvSpPr>
        <p:spPr>
          <a:xfrm>
            <a:off x="5035867" y="2337768"/>
            <a:ext cx="2722126" cy="1633275"/>
          </a:xfrm>
          <a:custGeom>
            <a:avLst/>
            <a:gdLst>
              <a:gd name="connsiteX0" fmla="*/ 0 w 2722126"/>
              <a:gd name="connsiteY0" fmla="*/ 0 h 1633275"/>
              <a:gd name="connsiteX1" fmla="*/ 2722126 w 2722126"/>
              <a:gd name="connsiteY1" fmla="*/ 0 h 1633275"/>
              <a:gd name="connsiteX2" fmla="*/ 2722126 w 2722126"/>
              <a:gd name="connsiteY2" fmla="*/ 1633275 h 1633275"/>
              <a:gd name="connsiteX3" fmla="*/ 0 w 2722126"/>
              <a:gd name="connsiteY3" fmla="*/ 1633275 h 1633275"/>
              <a:gd name="connsiteX4" fmla="*/ 0 w 2722126"/>
              <a:gd name="connsiteY4" fmla="*/ 0 h 163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126" h="1633275">
                <a:moveTo>
                  <a:pt x="0" y="0"/>
                </a:moveTo>
                <a:lnTo>
                  <a:pt x="2722126" y="0"/>
                </a:lnTo>
                <a:lnTo>
                  <a:pt x="2722126" y="1633275"/>
                </a:lnTo>
                <a:lnTo>
                  <a:pt x="0" y="1633275"/>
                </a:lnTo>
                <a:lnTo>
                  <a:pt x="0" y="0"/>
                </a:lnTo>
                <a:close/>
              </a:path>
            </a:pathLst>
          </a:custGeom>
        </p:spPr>
        <p:style>
          <a:lnRef idx="2">
            <a:schemeClr val="lt1">
              <a:hueOff val="0"/>
              <a:satOff val="0"/>
              <a:lumOff val="0"/>
              <a:alphaOff val="0"/>
            </a:schemeClr>
          </a:lnRef>
          <a:fillRef idx="1">
            <a:schemeClr val="accent5">
              <a:hueOff val="715832"/>
              <a:satOff val="-5897"/>
              <a:lumOff val="-2628"/>
              <a:alphaOff val="0"/>
            </a:schemeClr>
          </a:fillRef>
          <a:effectRef idx="0">
            <a:schemeClr val="accent5">
              <a:hueOff val="715832"/>
              <a:satOff val="-5897"/>
              <a:lumOff val="-2628"/>
              <a:alphaOff val="0"/>
            </a:schemeClr>
          </a:effectRef>
          <a:fontRef idx="minor">
            <a:schemeClr val="lt1"/>
          </a:fontRef>
        </p:style>
        <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a:ea typeface="+mn-ea"/>
                <a:cs typeface="+mn-cs"/>
              </a:rPr>
              <a:t>Project Setting</a:t>
            </a:r>
            <a:endParaRPr lang="en-US" sz="2000" kern="1200" dirty="0">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n-US" sz="1600" kern="1200" dirty="0"/>
              <a:t>Urban vs. rural</a:t>
            </a:r>
          </a:p>
        </p:txBody>
      </p:sp>
      <p:sp>
        <p:nvSpPr>
          <p:cNvPr id="10" name="Freeform: Shape 9">
            <a:extLst>
              <a:ext uri="{FF2B5EF4-FFF2-40B4-BE49-F238E27FC236}">
                <a16:creationId xmlns:a16="http://schemas.microsoft.com/office/drawing/2014/main" id="{56A25C55-E5FE-4F82-A725-1DE50BFEF1AE}"/>
              </a:ext>
            </a:extLst>
          </p:cNvPr>
          <p:cNvSpPr/>
          <p:nvPr/>
        </p:nvSpPr>
        <p:spPr>
          <a:xfrm>
            <a:off x="3048714" y="3969244"/>
            <a:ext cx="6696431" cy="595489"/>
          </a:xfrm>
          <a:custGeom>
            <a:avLst/>
            <a:gdLst>
              <a:gd name="connsiteX0" fmla="*/ 6696431 w 6696431"/>
              <a:gd name="connsiteY0" fmla="*/ 0 h 595489"/>
              <a:gd name="connsiteX1" fmla="*/ 6696431 w 6696431"/>
              <a:gd name="connsiteY1" fmla="*/ 314844 h 595489"/>
              <a:gd name="connsiteX2" fmla="*/ 0 w 6696431"/>
              <a:gd name="connsiteY2" fmla="*/ 314844 h 595489"/>
              <a:gd name="connsiteX3" fmla="*/ 0 w 6696431"/>
              <a:gd name="connsiteY3" fmla="*/ 595489 h 595489"/>
            </a:gdLst>
            <a:ahLst/>
            <a:cxnLst>
              <a:cxn ang="0">
                <a:pos x="connsiteX0" y="connsiteY0"/>
              </a:cxn>
              <a:cxn ang="0">
                <a:pos x="connsiteX1" y="connsiteY1"/>
              </a:cxn>
              <a:cxn ang="0">
                <a:pos x="connsiteX2" y="connsiteY2"/>
              </a:cxn>
              <a:cxn ang="0">
                <a:pos x="connsiteX3" y="connsiteY3"/>
              </a:cxn>
            </a:cxnLst>
            <a:rect l="l" t="t" r="r" b="b"/>
            <a:pathLst>
              <a:path w="6696431" h="595489">
                <a:moveTo>
                  <a:pt x="6696431" y="0"/>
                </a:moveTo>
                <a:lnTo>
                  <a:pt x="6696431" y="314844"/>
                </a:lnTo>
                <a:lnTo>
                  <a:pt x="0" y="314844"/>
                </a:lnTo>
                <a:lnTo>
                  <a:pt x="0" y="595489"/>
                </a:lnTo>
              </a:path>
            </a:pathLst>
          </a:custGeom>
          <a:noFill/>
          <a:ln>
            <a:tailEnd type="arrow"/>
          </a:ln>
        </p:spPr>
        <p:style>
          <a:lnRef idx="1">
            <a:schemeClr val="accent5">
              <a:hueOff val="1789581"/>
              <a:satOff val="-14741"/>
              <a:lumOff val="-6569"/>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3192775" tIns="294615" rIns="3192775" bIns="29461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5F2753FE-2B7D-419B-BE8A-8059E3A3567E}"/>
              </a:ext>
            </a:extLst>
          </p:cNvPr>
          <p:cNvSpPr/>
          <p:nvPr/>
        </p:nvSpPr>
        <p:spPr>
          <a:xfrm>
            <a:off x="8384082" y="2337768"/>
            <a:ext cx="2722126" cy="1633275"/>
          </a:xfrm>
          <a:custGeom>
            <a:avLst/>
            <a:gdLst>
              <a:gd name="connsiteX0" fmla="*/ 0 w 2722126"/>
              <a:gd name="connsiteY0" fmla="*/ 0 h 1633275"/>
              <a:gd name="connsiteX1" fmla="*/ 2722126 w 2722126"/>
              <a:gd name="connsiteY1" fmla="*/ 0 h 1633275"/>
              <a:gd name="connsiteX2" fmla="*/ 2722126 w 2722126"/>
              <a:gd name="connsiteY2" fmla="*/ 1633275 h 1633275"/>
              <a:gd name="connsiteX3" fmla="*/ 0 w 2722126"/>
              <a:gd name="connsiteY3" fmla="*/ 1633275 h 1633275"/>
              <a:gd name="connsiteX4" fmla="*/ 0 w 2722126"/>
              <a:gd name="connsiteY4" fmla="*/ 0 h 163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126" h="1633275">
                <a:moveTo>
                  <a:pt x="0" y="0"/>
                </a:moveTo>
                <a:lnTo>
                  <a:pt x="2722126" y="0"/>
                </a:lnTo>
                <a:lnTo>
                  <a:pt x="2722126" y="1633275"/>
                </a:lnTo>
                <a:lnTo>
                  <a:pt x="0" y="1633275"/>
                </a:lnTo>
                <a:lnTo>
                  <a:pt x="0" y="0"/>
                </a:lnTo>
                <a:close/>
              </a:path>
            </a:pathLst>
          </a:custGeom>
        </p:spPr>
        <p:style>
          <a:lnRef idx="2">
            <a:schemeClr val="lt1">
              <a:hueOff val="0"/>
              <a:satOff val="0"/>
              <a:lumOff val="0"/>
              <a:alphaOff val="0"/>
            </a:schemeClr>
          </a:lnRef>
          <a:fillRef idx="1">
            <a:schemeClr val="accent5">
              <a:hueOff val="1431665"/>
              <a:satOff val="-11793"/>
              <a:lumOff val="-5255"/>
              <a:alphaOff val="0"/>
            </a:schemeClr>
          </a:fillRef>
          <a:effectRef idx="0">
            <a:schemeClr val="accent5">
              <a:hueOff val="1431665"/>
              <a:satOff val="-11793"/>
              <a:lumOff val="-5255"/>
              <a:alphaOff val="0"/>
            </a:schemeClr>
          </a:effectRef>
          <a:fontRef idx="minor">
            <a:schemeClr val="lt1"/>
          </a:fontRef>
        </p:style>
        <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a:ea typeface="+mn-ea"/>
                <a:cs typeface="+mn-cs"/>
              </a:rPr>
              <a:t>Crash Rate</a:t>
            </a:r>
          </a:p>
          <a:p>
            <a:pPr marL="171450" lvl="1" indent="-171450" algn="l" defTabSz="711200">
              <a:lnSpc>
                <a:spcPct val="90000"/>
              </a:lnSpc>
              <a:spcBef>
                <a:spcPct val="0"/>
              </a:spcBef>
              <a:spcAft>
                <a:spcPct val="15000"/>
              </a:spcAft>
              <a:buChar char="•"/>
            </a:pPr>
            <a:r>
              <a:rPr lang="en-US" sz="1600" kern="1200" dirty="0"/>
              <a:t>Crashes on “main street”</a:t>
            </a:r>
          </a:p>
        </p:txBody>
      </p:sp>
      <p:sp>
        <p:nvSpPr>
          <p:cNvPr id="12" name="Freeform: Shape 11">
            <a:extLst>
              <a:ext uri="{FF2B5EF4-FFF2-40B4-BE49-F238E27FC236}">
                <a16:creationId xmlns:a16="http://schemas.microsoft.com/office/drawing/2014/main" id="{BC357B1F-0C64-45F8-899C-AC1E0FB6812A}"/>
              </a:ext>
            </a:extLst>
          </p:cNvPr>
          <p:cNvSpPr/>
          <p:nvPr/>
        </p:nvSpPr>
        <p:spPr>
          <a:xfrm>
            <a:off x="4407978" y="5368052"/>
            <a:ext cx="595489" cy="91440"/>
          </a:xfrm>
          <a:custGeom>
            <a:avLst/>
            <a:gdLst>
              <a:gd name="connsiteX0" fmla="*/ 0 w 595489"/>
              <a:gd name="connsiteY0" fmla="*/ 45720 h 91440"/>
              <a:gd name="connsiteX1" fmla="*/ 595489 w 595489"/>
              <a:gd name="connsiteY1" fmla="*/ 45720 h 91440"/>
            </a:gdLst>
            <a:ahLst/>
            <a:cxnLst>
              <a:cxn ang="0">
                <a:pos x="connsiteX0" y="connsiteY0"/>
              </a:cxn>
              <a:cxn ang="0">
                <a:pos x="connsiteX1" y="connsiteY1"/>
              </a:cxn>
            </a:cxnLst>
            <a:rect l="l" t="t" r="r" b="b"/>
            <a:pathLst>
              <a:path w="595489" h="91440">
                <a:moveTo>
                  <a:pt x="0" y="45720"/>
                </a:moveTo>
                <a:lnTo>
                  <a:pt x="595489" y="45720"/>
                </a:lnTo>
              </a:path>
            </a:pathLst>
          </a:custGeom>
          <a:noFill/>
          <a:ln>
            <a:tailEnd type="arrow"/>
          </a:ln>
        </p:spPr>
        <p:style>
          <a:lnRef idx="1">
            <a:schemeClr val="accent5">
              <a:hueOff val="2684371"/>
              <a:satOff val="-22112"/>
              <a:lumOff val="-9853"/>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94792" tIns="42589" rIns="294793" bIns="42591"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3" name="Freeform: Shape 12">
            <a:extLst>
              <a:ext uri="{FF2B5EF4-FFF2-40B4-BE49-F238E27FC236}">
                <a16:creationId xmlns:a16="http://schemas.microsoft.com/office/drawing/2014/main" id="{732E6BF6-C6D3-4A8C-816D-5AA72C3851AC}"/>
              </a:ext>
            </a:extLst>
          </p:cNvPr>
          <p:cNvSpPr/>
          <p:nvPr/>
        </p:nvSpPr>
        <p:spPr>
          <a:xfrm>
            <a:off x="1687651" y="4597134"/>
            <a:ext cx="2722126" cy="1633275"/>
          </a:xfrm>
          <a:custGeom>
            <a:avLst/>
            <a:gdLst>
              <a:gd name="connsiteX0" fmla="*/ 0 w 2722126"/>
              <a:gd name="connsiteY0" fmla="*/ 0 h 1633275"/>
              <a:gd name="connsiteX1" fmla="*/ 2722126 w 2722126"/>
              <a:gd name="connsiteY1" fmla="*/ 0 h 1633275"/>
              <a:gd name="connsiteX2" fmla="*/ 2722126 w 2722126"/>
              <a:gd name="connsiteY2" fmla="*/ 1633275 h 1633275"/>
              <a:gd name="connsiteX3" fmla="*/ 0 w 2722126"/>
              <a:gd name="connsiteY3" fmla="*/ 1633275 h 1633275"/>
              <a:gd name="connsiteX4" fmla="*/ 0 w 2722126"/>
              <a:gd name="connsiteY4" fmla="*/ 0 h 163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126" h="1633275">
                <a:moveTo>
                  <a:pt x="0" y="0"/>
                </a:moveTo>
                <a:lnTo>
                  <a:pt x="2722126" y="0"/>
                </a:lnTo>
                <a:lnTo>
                  <a:pt x="2722126" y="1633275"/>
                </a:lnTo>
                <a:lnTo>
                  <a:pt x="0" y="1633275"/>
                </a:lnTo>
                <a:lnTo>
                  <a:pt x="0" y="0"/>
                </a:lnTo>
                <a:close/>
              </a:path>
            </a:pathLst>
          </a:custGeom>
        </p:spPr>
        <p:style>
          <a:lnRef idx="1">
            <a:schemeClr val="accent4"/>
          </a:lnRef>
          <a:fillRef idx="3">
            <a:schemeClr val="accent4"/>
          </a:fillRef>
          <a:effectRef idx="2">
            <a:schemeClr val="accent4"/>
          </a:effectRef>
          <a:fontRef idx="minor">
            <a:schemeClr val="lt1"/>
          </a:fontRef>
        </p:style>
        <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a:ea typeface="+mn-ea"/>
                <a:cs typeface="+mn-cs"/>
              </a:rPr>
              <a:t>Highway </a:t>
            </a:r>
            <a:br>
              <a:rPr lang="en-US" sz="2000" kern="1200">
                <a:latin typeface="Calibri" panose="020F0502020204030204"/>
                <a:ea typeface="+mn-ea"/>
                <a:cs typeface="+mn-cs"/>
              </a:rPr>
            </a:br>
            <a:r>
              <a:rPr lang="en-US" sz="2000" kern="1200">
                <a:latin typeface="Calibri" panose="020F0502020204030204"/>
                <a:ea typeface="+mn-ea"/>
                <a:cs typeface="+mn-cs"/>
              </a:rPr>
              <a:t>Improvement</a:t>
            </a:r>
            <a:endParaRPr lang="en-US" sz="2000" kern="1200" dirty="0">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n-US" sz="1600" kern="1200" dirty="0"/>
              <a:t>Presence of any other highway improvement project in the past</a:t>
            </a:r>
          </a:p>
        </p:txBody>
      </p:sp>
      <p:sp>
        <p:nvSpPr>
          <p:cNvPr id="14" name="Freeform: Shape 13">
            <a:extLst>
              <a:ext uri="{FF2B5EF4-FFF2-40B4-BE49-F238E27FC236}">
                <a16:creationId xmlns:a16="http://schemas.microsoft.com/office/drawing/2014/main" id="{FF327D2D-910D-4E7D-8CAD-8651514F6AFA}"/>
              </a:ext>
            </a:extLst>
          </p:cNvPr>
          <p:cNvSpPr/>
          <p:nvPr/>
        </p:nvSpPr>
        <p:spPr>
          <a:xfrm>
            <a:off x="7756193" y="5368052"/>
            <a:ext cx="595489" cy="91440"/>
          </a:xfrm>
          <a:custGeom>
            <a:avLst/>
            <a:gdLst>
              <a:gd name="connsiteX0" fmla="*/ 0 w 595489"/>
              <a:gd name="connsiteY0" fmla="*/ 45720 h 91440"/>
              <a:gd name="connsiteX1" fmla="*/ 595489 w 595489"/>
              <a:gd name="connsiteY1" fmla="*/ 45720 h 91440"/>
            </a:gdLst>
            <a:ahLst/>
            <a:cxnLst>
              <a:cxn ang="0">
                <a:pos x="connsiteX0" y="connsiteY0"/>
              </a:cxn>
              <a:cxn ang="0">
                <a:pos x="connsiteX1" y="connsiteY1"/>
              </a:cxn>
            </a:cxnLst>
            <a:rect l="l" t="t" r="r" b="b"/>
            <a:pathLst>
              <a:path w="595489" h="91440">
                <a:moveTo>
                  <a:pt x="0" y="45720"/>
                </a:moveTo>
                <a:lnTo>
                  <a:pt x="595489" y="45720"/>
                </a:lnTo>
              </a:path>
            </a:pathLst>
          </a:custGeom>
          <a:noFill/>
          <a:ln>
            <a:tailEnd type="arrow"/>
          </a:ln>
        </p:spPr>
        <p:style>
          <a:lnRef idx="1">
            <a:schemeClr val="accent5">
              <a:hueOff val="3579162"/>
              <a:satOff val="-29483"/>
              <a:lumOff val="-13138"/>
              <a:alphaOff val="0"/>
            </a:schemeClr>
          </a:lnRef>
          <a:fillRef idx="0">
            <a:scrgbClr r="0" g="0" b="0"/>
          </a:fillRef>
          <a:effectRef idx="0">
            <a:scrgbClr r="0" g="0" b="0"/>
          </a:effectRef>
          <a:fontRef idx="minor">
            <a:schemeClr val="tx1">
              <a:hueOff val="0"/>
              <a:satOff val="0"/>
              <a:lumOff val="0"/>
              <a:alphaOff val="0"/>
            </a:schemeClr>
          </a:fontRef>
        </p:style>
        <p:txBody>
          <a:bodyPr spcFirstLastPara="0" vert="horz" wrap="square" lIns="294793" tIns="42589" rIns="294792" bIns="42591"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5" name="Freeform: Shape 14">
            <a:extLst>
              <a:ext uri="{FF2B5EF4-FFF2-40B4-BE49-F238E27FC236}">
                <a16:creationId xmlns:a16="http://schemas.microsoft.com/office/drawing/2014/main" id="{8EFEBA4C-6FDB-47C7-A256-E8086AC4F52C}"/>
              </a:ext>
            </a:extLst>
          </p:cNvPr>
          <p:cNvSpPr/>
          <p:nvPr/>
        </p:nvSpPr>
        <p:spPr>
          <a:xfrm>
            <a:off x="5035867" y="4597134"/>
            <a:ext cx="2722126" cy="1633275"/>
          </a:xfrm>
          <a:custGeom>
            <a:avLst/>
            <a:gdLst>
              <a:gd name="connsiteX0" fmla="*/ 0 w 2722126"/>
              <a:gd name="connsiteY0" fmla="*/ 0 h 1633275"/>
              <a:gd name="connsiteX1" fmla="*/ 2722126 w 2722126"/>
              <a:gd name="connsiteY1" fmla="*/ 0 h 1633275"/>
              <a:gd name="connsiteX2" fmla="*/ 2722126 w 2722126"/>
              <a:gd name="connsiteY2" fmla="*/ 1633275 h 1633275"/>
              <a:gd name="connsiteX3" fmla="*/ 0 w 2722126"/>
              <a:gd name="connsiteY3" fmla="*/ 1633275 h 1633275"/>
              <a:gd name="connsiteX4" fmla="*/ 0 w 2722126"/>
              <a:gd name="connsiteY4" fmla="*/ 0 h 163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126" h="1633275">
                <a:moveTo>
                  <a:pt x="0" y="0"/>
                </a:moveTo>
                <a:lnTo>
                  <a:pt x="2722126" y="0"/>
                </a:lnTo>
                <a:lnTo>
                  <a:pt x="2722126" y="1633275"/>
                </a:lnTo>
                <a:lnTo>
                  <a:pt x="0" y="1633275"/>
                </a:lnTo>
                <a:lnTo>
                  <a:pt x="0" y="0"/>
                </a:lnTo>
                <a:close/>
              </a:path>
            </a:pathLst>
          </a:custGeom>
        </p:spPr>
        <p:style>
          <a:lnRef idx="2">
            <a:schemeClr val="lt1">
              <a:hueOff val="0"/>
              <a:satOff val="0"/>
              <a:lumOff val="0"/>
              <a:alphaOff val="0"/>
            </a:schemeClr>
          </a:lnRef>
          <a:fillRef idx="1">
            <a:schemeClr val="accent5">
              <a:hueOff val="2863329"/>
              <a:satOff val="-23586"/>
              <a:lumOff val="-10510"/>
              <a:alphaOff val="0"/>
            </a:schemeClr>
          </a:fillRef>
          <a:effectRef idx="0">
            <a:schemeClr val="accent5">
              <a:hueOff val="2863329"/>
              <a:satOff val="-23586"/>
              <a:lumOff val="-10510"/>
              <a:alphaOff val="0"/>
            </a:schemeClr>
          </a:effectRef>
          <a:fontRef idx="minor">
            <a:schemeClr val="lt1"/>
          </a:fontRef>
        </p:style>
        <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a:ea typeface="+mn-ea"/>
                <a:cs typeface="+mn-cs"/>
              </a:rPr>
              <a:t>Highway network characteristics</a:t>
            </a:r>
          </a:p>
          <a:p>
            <a:pPr marL="171450" lvl="1" indent="-171450" algn="l" defTabSz="711200">
              <a:lnSpc>
                <a:spcPct val="90000"/>
              </a:lnSpc>
              <a:spcBef>
                <a:spcPct val="0"/>
              </a:spcBef>
              <a:spcAft>
                <a:spcPct val="15000"/>
              </a:spcAft>
              <a:buChar char="•"/>
            </a:pPr>
            <a:r>
              <a:rPr lang="en-US" sz="1600" kern="1200" dirty="0"/>
              <a:t>Distance and location relative to interstate and highway</a:t>
            </a:r>
          </a:p>
        </p:txBody>
      </p:sp>
      <p:sp>
        <p:nvSpPr>
          <p:cNvPr id="16" name="Freeform: Shape 15">
            <a:extLst>
              <a:ext uri="{FF2B5EF4-FFF2-40B4-BE49-F238E27FC236}">
                <a16:creationId xmlns:a16="http://schemas.microsoft.com/office/drawing/2014/main" id="{26835574-88D1-4BEF-870A-C59908AA038A}"/>
              </a:ext>
            </a:extLst>
          </p:cNvPr>
          <p:cNvSpPr/>
          <p:nvPr/>
        </p:nvSpPr>
        <p:spPr>
          <a:xfrm>
            <a:off x="8384082" y="4597134"/>
            <a:ext cx="2722126" cy="1633275"/>
          </a:xfrm>
          <a:custGeom>
            <a:avLst/>
            <a:gdLst>
              <a:gd name="connsiteX0" fmla="*/ 0 w 2722126"/>
              <a:gd name="connsiteY0" fmla="*/ 0 h 1633275"/>
              <a:gd name="connsiteX1" fmla="*/ 2722126 w 2722126"/>
              <a:gd name="connsiteY1" fmla="*/ 0 h 1633275"/>
              <a:gd name="connsiteX2" fmla="*/ 2722126 w 2722126"/>
              <a:gd name="connsiteY2" fmla="*/ 1633275 h 1633275"/>
              <a:gd name="connsiteX3" fmla="*/ 0 w 2722126"/>
              <a:gd name="connsiteY3" fmla="*/ 1633275 h 1633275"/>
              <a:gd name="connsiteX4" fmla="*/ 0 w 2722126"/>
              <a:gd name="connsiteY4" fmla="*/ 0 h 163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126" h="1633275">
                <a:moveTo>
                  <a:pt x="0" y="0"/>
                </a:moveTo>
                <a:lnTo>
                  <a:pt x="2722126" y="0"/>
                </a:lnTo>
                <a:lnTo>
                  <a:pt x="2722126" y="1633275"/>
                </a:lnTo>
                <a:lnTo>
                  <a:pt x="0" y="1633275"/>
                </a:lnTo>
                <a:lnTo>
                  <a:pt x="0" y="0"/>
                </a:lnTo>
                <a:close/>
              </a:path>
            </a:pathLst>
          </a:custGeom>
          <a:solidFill>
            <a:srgbClr val="00B050"/>
          </a:solidFill>
        </p:spPr>
        <p:style>
          <a:lnRef idx="2">
            <a:schemeClr val="lt1">
              <a:hueOff val="0"/>
              <a:satOff val="0"/>
              <a:lumOff val="0"/>
              <a:alphaOff val="0"/>
            </a:schemeClr>
          </a:lnRef>
          <a:fillRef idx="1">
            <a:scrgbClr r="0" g="0" b="0"/>
          </a:fillRef>
          <a:effectRef idx="0">
            <a:schemeClr val="accent5">
              <a:hueOff val="3579162"/>
              <a:satOff val="-29483"/>
              <a:lumOff val="-13138"/>
              <a:alphaOff val="0"/>
            </a:schemeClr>
          </a:effectRef>
          <a:fontRef idx="minor">
            <a:schemeClr val="lt1"/>
          </a:fontRef>
        </p:style>
        <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a:ea typeface="+mn-ea"/>
                <a:cs typeface="+mn-cs"/>
              </a:rPr>
              <a:t>Matched City</a:t>
            </a:r>
            <a:endParaRPr lang="en-US" sz="2000" kern="1200" dirty="0">
              <a:latin typeface="Calibri" panose="020F0502020204030204"/>
              <a:ea typeface="+mn-ea"/>
              <a:cs typeface="+mn-cs"/>
            </a:endParaRPr>
          </a:p>
          <a:p>
            <a:pPr marL="171450" lvl="1" indent="-171450" algn="l" defTabSz="711200">
              <a:lnSpc>
                <a:spcPct val="90000"/>
              </a:lnSpc>
              <a:spcBef>
                <a:spcPct val="0"/>
              </a:spcBef>
              <a:spcAft>
                <a:spcPct val="15000"/>
              </a:spcAft>
              <a:buChar char="•"/>
            </a:pPr>
            <a:r>
              <a:rPr lang="en-US" sz="1600" kern="1200" dirty="0"/>
              <a:t>One or multiple matched cities to each project site</a:t>
            </a:r>
          </a:p>
        </p:txBody>
      </p:sp>
      <p:sp>
        <p:nvSpPr>
          <p:cNvPr id="3" name="Slide Number Placeholder 2"/>
          <p:cNvSpPr>
            <a:spLocks noGrp="1"/>
          </p:cNvSpPr>
          <p:nvPr>
            <p:ph type="sldNum" sz="quarter" idx="12"/>
          </p:nvPr>
        </p:nvSpPr>
        <p:spPr/>
        <p:txBody>
          <a:bodyPr/>
          <a:lstStyle/>
          <a:p>
            <a:fld id="{0296C635-E50A-4CED-A9AB-32890726B847}" type="slidenum">
              <a:rPr lang="en-US" smtClean="0"/>
              <a:t>36</a:t>
            </a:fld>
            <a:endParaRPr lang="en-US"/>
          </a:p>
        </p:txBody>
      </p:sp>
    </p:spTree>
    <p:extLst>
      <p:ext uri="{BB962C8B-B14F-4D97-AF65-F5344CB8AC3E}">
        <p14:creationId xmlns:p14="http://schemas.microsoft.com/office/powerpoint/2010/main" val="190961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Matched Pairs Selection Example</a:t>
            </a:r>
            <a:r>
              <a:rPr lang="en-US" dirty="0"/>
              <a:t>: Grady Bypass</a:t>
            </a:r>
          </a:p>
        </p:txBody>
      </p:sp>
      <p:graphicFrame>
        <p:nvGraphicFramePr>
          <p:cNvPr id="49" name="Content Placeholder 3"/>
          <p:cNvGraphicFramePr>
            <a:graphicFrameLocks/>
          </p:cNvGraphicFramePr>
          <p:nvPr>
            <p:extLst>
              <p:ext uri="{D42A27DB-BD31-4B8C-83A1-F6EECF244321}">
                <p14:modId xmlns:p14="http://schemas.microsoft.com/office/powerpoint/2010/main" val="3072306317"/>
              </p:ext>
            </p:extLst>
          </p:nvPr>
        </p:nvGraphicFramePr>
        <p:xfrm>
          <a:off x="235566" y="1833890"/>
          <a:ext cx="6413837" cy="3770312"/>
        </p:xfrm>
        <a:graphic>
          <a:graphicData uri="http://schemas.openxmlformats.org/drawingml/2006/table">
            <a:tbl>
              <a:tblPr firstRow="1" firstCol="1" bandRow="1">
                <a:tableStyleId>{9D7B26C5-4107-4FEC-AEDC-1716B250A1EF}</a:tableStyleId>
              </a:tblPr>
              <a:tblGrid>
                <a:gridCol w="1542992">
                  <a:extLst>
                    <a:ext uri="{9D8B030D-6E8A-4147-A177-3AD203B41FA5}">
                      <a16:colId xmlns:a16="http://schemas.microsoft.com/office/drawing/2014/main" val="2428067446"/>
                    </a:ext>
                  </a:extLst>
                </a:gridCol>
                <a:gridCol w="1185706">
                  <a:extLst>
                    <a:ext uri="{9D8B030D-6E8A-4147-A177-3AD203B41FA5}">
                      <a16:colId xmlns:a16="http://schemas.microsoft.com/office/drawing/2014/main" val="3540158644"/>
                    </a:ext>
                  </a:extLst>
                </a:gridCol>
                <a:gridCol w="844250">
                  <a:extLst>
                    <a:ext uri="{9D8B030D-6E8A-4147-A177-3AD203B41FA5}">
                      <a16:colId xmlns:a16="http://schemas.microsoft.com/office/drawing/2014/main" val="1360603216"/>
                    </a:ext>
                  </a:extLst>
                </a:gridCol>
                <a:gridCol w="1256053">
                  <a:extLst>
                    <a:ext uri="{9D8B030D-6E8A-4147-A177-3AD203B41FA5}">
                      <a16:colId xmlns:a16="http://schemas.microsoft.com/office/drawing/2014/main" val="1344473559"/>
                    </a:ext>
                  </a:extLst>
                </a:gridCol>
                <a:gridCol w="1584836">
                  <a:extLst>
                    <a:ext uri="{9D8B030D-6E8A-4147-A177-3AD203B41FA5}">
                      <a16:colId xmlns:a16="http://schemas.microsoft.com/office/drawing/2014/main" val="796136075"/>
                    </a:ext>
                  </a:extLst>
                </a:gridCol>
              </a:tblGrid>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City</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County</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Setting</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Difference %</a:t>
                      </a:r>
                      <a:endParaRPr lang="en-US" sz="1800" b="1"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Remarks</a:t>
                      </a:r>
                      <a:endParaRPr lang="en-U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18456155"/>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Emmet</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Nevada</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Metro</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7%</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Near Interstate</a:t>
                      </a:r>
                      <a:endParaRPr lang="en-US" sz="18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70477771"/>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Evening Shade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Sharp</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Rural</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8%</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Different setting</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67951269"/>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err="1">
                          <a:effectLst/>
                        </a:rPr>
                        <a:t>Ravenden</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Lawrence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Rural</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9%</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Different setting</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6348201"/>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Thornton</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Calhoun</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Metro</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9%</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Has a</a:t>
                      </a:r>
                      <a:r>
                        <a:rPr lang="en-US" sz="1800" u="none" strike="noStrike" baseline="0" dirty="0">
                          <a:effectLst/>
                        </a:rPr>
                        <a:t> Bypass</a:t>
                      </a:r>
                      <a:endParaRPr lang="en-US" sz="18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1650404"/>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Portia</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Lawrence</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Rural</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Different Setting</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35973751"/>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Wilton City</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Little River</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Metro</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15%</a:t>
                      </a:r>
                      <a:endParaRPr lang="en-US" sz="1800" b="0" i="0" u="none" strike="noStrike" dirty="0">
                        <a:solidFill>
                          <a:schemeClr val="tx1"/>
                        </a:solidFill>
                        <a:effectLst/>
                        <a:latin typeface="Calibri" panose="020F0502020204030204" pitchFamily="34" charset="0"/>
                      </a:endParaRPr>
                    </a:p>
                  </a:txBody>
                  <a:tcPr marL="9525" marR="9525" marT="9525"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Southwest</a:t>
                      </a:r>
                      <a:endParaRPr lang="en-US" sz="18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60467117"/>
                  </a:ext>
                </a:extLst>
              </a:tr>
              <a:tr h="471289">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Leola</a:t>
                      </a:r>
                      <a:endParaRPr lang="en-US" sz="1800" b="0" i="0" u="none" strike="noStrike" dirty="0">
                        <a:solidFill>
                          <a:srgbClr val="00B050"/>
                        </a:solidFill>
                        <a:effectLst/>
                        <a:latin typeface="Calibri" panose="020F0502020204030204" pitchFamily="34" charset="0"/>
                      </a:endParaRPr>
                    </a:p>
                  </a:txBody>
                  <a:tcPr marL="9525" marR="9525" marT="9525" marB="0" anchor="ctr">
                    <a:solidFill>
                      <a:srgbClr val="00B050">
                        <a:alpha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Grant</a:t>
                      </a:r>
                      <a:endParaRPr lang="en-US" sz="1800" b="0" i="0" u="none" strike="noStrike" dirty="0">
                        <a:solidFill>
                          <a:srgbClr val="00B050"/>
                        </a:solidFill>
                        <a:effectLst/>
                        <a:latin typeface="Calibri" panose="020F0502020204030204" pitchFamily="34" charset="0"/>
                      </a:endParaRPr>
                    </a:p>
                  </a:txBody>
                  <a:tcPr marL="9525" marR="9525" marT="9525" marB="0" anchor="ctr">
                    <a:solidFill>
                      <a:srgbClr val="00B050">
                        <a:alpha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Metro</a:t>
                      </a:r>
                      <a:endParaRPr lang="en-US" sz="1800" b="0" i="0" u="none" strike="noStrike" dirty="0">
                        <a:solidFill>
                          <a:srgbClr val="00B050"/>
                        </a:solidFill>
                        <a:effectLst/>
                        <a:latin typeface="Calibri" panose="020F0502020204030204" pitchFamily="34" charset="0"/>
                      </a:endParaRPr>
                    </a:p>
                  </a:txBody>
                  <a:tcPr marL="9525" marR="9525" marT="9525" marB="0" anchor="ctr">
                    <a:solidFill>
                      <a:srgbClr val="00B050">
                        <a:alpha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u="none" strike="noStrike" dirty="0">
                          <a:effectLst/>
                        </a:rPr>
                        <a:t>15%</a:t>
                      </a:r>
                      <a:endParaRPr lang="en-US" sz="1800" b="0" i="0" u="none" strike="noStrike" dirty="0">
                        <a:solidFill>
                          <a:srgbClr val="00B050"/>
                        </a:solidFill>
                        <a:effectLst/>
                        <a:latin typeface="Calibri" panose="020F0502020204030204" pitchFamily="34" charset="0"/>
                      </a:endParaRPr>
                    </a:p>
                  </a:txBody>
                  <a:tcPr marL="9525" marR="9525" marT="9525" marB="0" anchor="ctr">
                    <a:solidFill>
                      <a:srgbClr val="00B050">
                        <a:alpha val="20000"/>
                      </a:srgb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1800" b="0" i="0" u="none" strike="noStrike" dirty="0">
                          <a:solidFill>
                            <a:srgbClr val="00B050"/>
                          </a:solidFill>
                          <a:effectLst/>
                          <a:latin typeface="Calibri" panose="020F0502020204030204" pitchFamily="34" charset="0"/>
                        </a:rPr>
                        <a:t>MATCH!</a:t>
                      </a:r>
                    </a:p>
                  </a:txBody>
                  <a:tcPr marL="9525" marR="9525" marT="9525" marB="0" anchor="ctr">
                    <a:solidFill>
                      <a:srgbClr val="00B050">
                        <a:alpha val="20000"/>
                      </a:srgbClr>
                    </a:solidFill>
                  </a:tcPr>
                </a:tc>
                <a:extLst>
                  <a:ext uri="{0D108BD9-81ED-4DB2-BD59-A6C34878D82A}">
                    <a16:rowId xmlns:a16="http://schemas.microsoft.com/office/drawing/2014/main" val="116743301"/>
                  </a:ext>
                </a:extLst>
              </a:tr>
            </a:tbl>
          </a:graphicData>
        </a:graphic>
      </p:graphicFrame>
      <p:sp>
        <p:nvSpPr>
          <p:cNvPr id="3" name="Slide Number Placeholder 2"/>
          <p:cNvSpPr>
            <a:spLocks noGrp="1"/>
          </p:cNvSpPr>
          <p:nvPr>
            <p:ph type="sldNum" sz="quarter" idx="12"/>
          </p:nvPr>
        </p:nvSpPr>
        <p:spPr/>
        <p:txBody>
          <a:bodyPr/>
          <a:lstStyle/>
          <a:p>
            <a:fld id="{0296C635-E50A-4CED-A9AB-32890726B847}" type="slidenum">
              <a:rPr lang="en-US" smtClean="0"/>
              <a:t>37</a:t>
            </a:fld>
            <a:endParaRPr lang="en-US"/>
          </a:p>
        </p:txBody>
      </p:sp>
      <p:pic>
        <p:nvPicPr>
          <p:cNvPr id="5" name="Picture 4"/>
          <p:cNvPicPr>
            <a:picLocks noChangeAspect="1"/>
          </p:cNvPicPr>
          <p:nvPr/>
        </p:nvPicPr>
        <p:blipFill>
          <a:blip r:embed="rId3"/>
          <a:stretch>
            <a:fillRect/>
          </a:stretch>
        </p:blipFill>
        <p:spPr>
          <a:xfrm>
            <a:off x="6752498" y="1833890"/>
            <a:ext cx="5184943" cy="4542123"/>
          </a:xfrm>
          <a:prstGeom prst="rect">
            <a:avLst/>
          </a:prstGeom>
        </p:spPr>
      </p:pic>
    </p:spTree>
    <p:extLst>
      <p:ext uri="{BB962C8B-B14F-4D97-AF65-F5344CB8AC3E}">
        <p14:creationId xmlns:p14="http://schemas.microsoft.com/office/powerpoint/2010/main" val="7905958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Matched Pairs:</a:t>
            </a:r>
            <a:r>
              <a:rPr lang="en-US" dirty="0"/>
              <a:t> Proposed List of Matched Cities</a:t>
            </a:r>
          </a:p>
        </p:txBody>
      </p:sp>
      <p:graphicFrame>
        <p:nvGraphicFramePr>
          <p:cNvPr id="6" name="Table 5"/>
          <p:cNvGraphicFramePr>
            <a:graphicFrameLocks noGrp="1"/>
          </p:cNvGraphicFramePr>
          <p:nvPr>
            <p:extLst>
              <p:ext uri="{D42A27DB-BD31-4B8C-83A1-F6EECF244321}">
                <p14:modId xmlns:p14="http://schemas.microsoft.com/office/powerpoint/2010/main" val="731687186"/>
              </p:ext>
            </p:extLst>
          </p:nvPr>
        </p:nvGraphicFramePr>
        <p:xfrm>
          <a:off x="1868993" y="1794411"/>
          <a:ext cx="9073663" cy="4744503"/>
        </p:xfrm>
        <a:graphic>
          <a:graphicData uri="http://schemas.openxmlformats.org/drawingml/2006/table">
            <a:tbl>
              <a:tblPr firstRow="1">
                <a:tableStyleId>{8EC20E35-A176-4012-BC5E-935CFFF8708E}</a:tableStyleId>
              </a:tblPr>
              <a:tblGrid>
                <a:gridCol w="2171439">
                  <a:extLst>
                    <a:ext uri="{9D8B030D-6E8A-4147-A177-3AD203B41FA5}">
                      <a16:colId xmlns:a16="http://schemas.microsoft.com/office/drawing/2014/main" val="3114224839"/>
                    </a:ext>
                  </a:extLst>
                </a:gridCol>
                <a:gridCol w="2171439">
                  <a:extLst>
                    <a:ext uri="{9D8B030D-6E8A-4147-A177-3AD203B41FA5}">
                      <a16:colId xmlns:a16="http://schemas.microsoft.com/office/drawing/2014/main" val="615658802"/>
                    </a:ext>
                  </a:extLst>
                </a:gridCol>
                <a:gridCol w="2693016">
                  <a:extLst>
                    <a:ext uri="{9D8B030D-6E8A-4147-A177-3AD203B41FA5}">
                      <a16:colId xmlns:a16="http://schemas.microsoft.com/office/drawing/2014/main" val="1835593563"/>
                    </a:ext>
                  </a:extLst>
                </a:gridCol>
                <a:gridCol w="2037769">
                  <a:extLst>
                    <a:ext uri="{9D8B030D-6E8A-4147-A177-3AD203B41FA5}">
                      <a16:colId xmlns:a16="http://schemas.microsoft.com/office/drawing/2014/main" val="4006663978"/>
                    </a:ext>
                  </a:extLst>
                </a:gridCol>
              </a:tblGrid>
              <a:tr h="445887">
                <a:tc>
                  <a:txBody>
                    <a:bodyPr/>
                    <a:lstStyle/>
                    <a:p>
                      <a:pPr algn="ctr" fontAlgn="b"/>
                      <a:r>
                        <a:rPr lang="en-US" sz="2400" u="none" strike="noStrike" dirty="0">
                          <a:solidFill>
                            <a:schemeClr val="bg1"/>
                          </a:solidFill>
                          <a:effectLst/>
                        </a:rPr>
                        <a:t>Type</a:t>
                      </a:r>
                      <a:endParaRPr lang="en-US" sz="2400" b="1" i="0" u="none" strike="noStrike" dirty="0">
                        <a:solidFill>
                          <a:schemeClr val="bg1"/>
                        </a:solidFill>
                        <a:effectLst/>
                        <a:latin typeface="Calibri" panose="020F0502020204030204" pitchFamily="34" charset="0"/>
                      </a:endParaRPr>
                    </a:p>
                  </a:txBody>
                  <a:tcPr marL="0" marR="0" marT="0" marB="0" anchor="ctr">
                    <a:lnB w="25400" cmpd="sng">
                      <a:noFill/>
                    </a:lnB>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solidFill>
                            <a:schemeClr val="bg1"/>
                          </a:solidFill>
                          <a:effectLst/>
                        </a:rPr>
                        <a:t>Project City</a:t>
                      </a:r>
                      <a:endParaRPr lang="en-US" sz="2400" b="1" i="0" u="none" strike="noStrike" dirty="0">
                        <a:solidFill>
                          <a:schemeClr val="bg1"/>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solidFill>
                            <a:schemeClr val="bg1"/>
                          </a:solidFill>
                          <a:effectLst/>
                        </a:rPr>
                        <a:t>Matched City</a:t>
                      </a:r>
                      <a:endParaRPr lang="en-US" sz="2400" b="1" i="0" u="none" strike="noStrike" dirty="0">
                        <a:solidFill>
                          <a:schemeClr val="bg1"/>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solidFill>
                            <a:schemeClr val="bg1"/>
                          </a:solidFill>
                          <a:effectLst/>
                        </a:rPr>
                        <a:t>Matched Percentage</a:t>
                      </a:r>
                      <a:endParaRPr lang="en-US" sz="2400" b="1" i="0" u="none" strike="noStrike" dirty="0">
                        <a:solidFill>
                          <a:schemeClr val="bg1"/>
                        </a:solidFill>
                        <a:effectLst/>
                        <a:latin typeface="Calibri" panose="020F0502020204030204" pitchFamily="34" charset="0"/>
                      </a:endParaRPr>
                    </a:p>
                  </a:txBody>
                  <a:tcPr marL="0" marR="0" marT="0" marB="0" anchor="ctr"/>
                </a:tc>
                <a:extLst>
                  <a:ext uri="{0D108BD9-81ED-4DB2-BD59-A6C34878D82A}">
                    <a16:rowId xmlns:a16="http://schemas.microsoft.com/office/drawing/2014/main" val="1065291629"/>
                  </a:ext>
                </a:extLst>
              </a:tr>
              <a:tr h="445887">
                <a:tc rowSpan="5">
                  <a:txBody>
                    <a:bodyPr/>
                    <a:lstStyle/>
                    <a:p>
                      <a:pPr algn="ctr" fontAlgn="b"/>
                      <a:r>
                        <a:rPr lang="en-US" sz="2400" u="none" strike="noStrike" dirty="0">
                          <a:effectLst/>
                        </a:rPr>
                        <a:t>Bypass</a:t>
                      </a:r>
                      <a:endParaRPr lang="en-US" sz="2400" b="0" i="0" u="none" strike="noStrike" dirty="0">
                        <a:solidFill>
                          <a:srgbClr val="000000"/>
                        </a:solidFill>
                        <a:effectLst/>
                        <a:latin typeface="Calibri" panose="020F0502020204030204" pitchFamily="34" charset="0"/>
                      </a:endParaRPr>
                    </a:p>
                  </a:txBody>
                  <a:tcPr marL="0" marR="0" marT="0" marB="0" anchor="ctr">
                    <a:lnL>
                      <a:noFill/>
                    </a:lnL>
                    <a:lnR>
                      <a:noFill/>
                    </a:lnR>
                    <a:lnT w="25400" cmpd="sng">
                      <a:noFill/>
                    </a:lnT>
                    <a:lnB>
                      <a:noFill/>
                    </a:lnB>
                    <a:lnTlToBr w="12700" cmpd="sng">
                      <a:noFill/>
                      <a:prstDash val="solid"/>
                    </a:lnTlToBr>
                    <a:lnBlToTr w="12700" cmpd="sng">
                      <a:noFill/>
                      <a:prstDash val="solid"/>
                    </a:lnBlToTr>
                    <a:solidFill>
                      <a:schemeClr val="accent5"/>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Grady</a:t>
                      </a:r>
                      <a:endParaRPr lang="en-US" sz="2400" b="0" i="0" u="none" strike="noStrike" dirty="0">
                        <a:solidFill>
                          <a:srgbClr val="000000"/>
                        </a:solidFill>
                        <a:effectLst/>
                        <a:latin typeface="Calibri" panose="020F0502020204030204" pitchFamily="34" charset="0"/>
                      </a:endParaRPr>
                    </a:p>
                  </a:txBody>
                  <a:tcPr marL="0" marR="0" marT="0" marB="0" anchor="ctr">
                    <a:lnL>
                      <a:noFill/>
                    </a:lnL>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Leola</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85%</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599359608"/>
                  </a:ext>
                </a:extLst>
              </a:tr>
              <a:tr h="445887">
                <a:tc vMerge="1">
                  <a:txBody>
                    <a:bodyPr/>
                    <a:lstStyle/>
                    <a:p>
                      <a:pPr algn="ctr" fontAlgn="b"/>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Hardy</a:t>
                      </a:r>
                      <a:endParaRPr lang="en-US" sz="2400" b="0" i="0" u="none" strike="noStrike" dirty="0">
                        <a:solidFill>
                          <a:srgbClr val="000000"/>
                        </a:solidFill>
                        <a:effectLst/>
                        <a:latin typeface="Calibri" panose="020F0502020204030204" pitchFamily="34" charset="0"/>
                      </a:endParaRPr>
                    </a:p>
                  </a:txBody>
                  <a:tcPr marL="0" marR="0" marT="0" marB="0" anchor="ctr">
                    <a:lnL>
                      <a:noFill/>
                    </a:lnL>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Viola</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81%</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1249033251"/>
                  </a:ext>
                </a:extLst>
              </a:tr>
              <a:tr h="445887">
                <a:tc vMerge="1">
                  <a:txBody>
                    <a:bodyPr/>
                    <a:lstStyle/>
                    <a:p>
                      <a:pPr algn="ctr" fontAlgn="b"/>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Sheridan</a:t>
                      </a:r>
                      <a:endParaRPr lang="en-US" sz="2400" b="0" i="0" u="none" strike="noStrike" dirty="0">
                        <a:solidFill>
                          <a:srgbClr val="000000"/>
                        </a:solidFill>
                        <a:effectLst/>
                        <a:latin typeface="Calibri" panose="020F0502020204030204" pitchFamily="34" charset="0"/>
                      </a:endParaRPr>
                    </a:p>
                  </a:txBody>
                  <a:tcPr marL="0" marR="0" marT="0" marB="0" anchor="ctr">
                    <a:lnL>
                      <a:noFill/>
                    </a:lnL>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Rockwell</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80%</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216119720"/>
                  </a:ext>
                </a:extLst>
              </a:tr>
              <a:tr h="445887">
                <a:tc vMerge="1">
                  <a:txBody>
                    <a:bodyPr/>
                    <a:lstStyle/>
                    <a:p>
                      <a:pPr algn="ctr" fontAlgn="b"/>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Vilonia</a:t>
                      </a:r>
                      <a:endParaRPr lang="en-US" sz="2400" b="0" i="0" u="none" strike="noStrike" dirty="0">
                        <a:solidFill>
                          <a:srgbClr val="000000"/>
                        </a:solidFill>
                        <a:effectLst/>
                        <a:latin typeface="Calibri" panose="020F0502020204030204" pitchFamily="34" charset="0"/>
                      </a:endParaRPr>
                    </a:p>
                  </a:txBody>
                  <a:tcPr marL="0" marR="0" marT="0" marB="0" anchor="ctr">
                    <a:lnL>
                      <a:noFill/>
                    </a:lnL>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East End</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78%</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1750978132"/>
                  </a:ext>
                </a:extLst>
              </a:tr>
              <a:tr h="445887">
                <a:tc vMerge="1">
                  <a:txBody>
                    <a:bodyPr/>
                    <a:lstStyle/>
                    <a:p>
                      <a:pPr algn="ctr" fontAlgn="b"/>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Flippin</a:t>
                      </a:r>
                      <a:endParaRPr lang="en-US" sz="2400" b="0" i="0" u="none" strike="noStrike" dirty="0">
                        <a:solidFill>
                          <a:srgbClr val="000000"/>
                        </a:solidFill>
                        <a:effectLst/>
                        <a:latin typeface="Calibri" panose="020F0502020204030204" pitchFamily="34" charset="0"/>
                      </a:endParaRPr>
                    </a:p>
                  </a:txBody>
                  <a:tcPr marL="0" marR="0" marT="0" marB="0" anchor="ctr">
                    <a:lnL>
                      <a:noFill/>
                    </a:lnL>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Mammoth Spring</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84%</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5">
                        <a:lumMod val="20000"/>
                        <a:lumOff val="80000"/>
                      </a:schemeClr>
                    </a:solidFill>
                  </a:tcPr>
                </a:tc>
                <a:extLst>
                  <a:ext uri="{0D108BD9-81ED-4DB2-BD59-A6C34878D82A}">
                    <a16:rowId xmlns:a16="http://schemas.microsoft.com/office/drawing/2014/main" val="3705332353"/>
                  </a:ext>
                </a:extLst>
              </a:tr>
              <a:tr h="445887">
                <a:tc rowSpan="2">
                  <a:txBody>
                    <a:bodyPr/>
                    <a:lstStyle/>
                    <a:p>
                      <a:pPr algn="ctr" fontAlgn="b"/>
                      <a:r>
                        <a:rPr lang="en-US" sz="2400" u="none" strike="noStrike" dirty="0">
                          <a:effectLst/>
                        </a:rPr>
                        <a:t>Widening</a:t>
                      </a:r>
                      <a:endParaRPr lang="en-US" sz="2400" b="0" i="0" u="none" strike="noStrike" dirty="0">
                        <a:solidFill>
                          <a:srgbClr val="000000"/>
                        </a:solidFill>
                        <a:effectLst/>
                        <a:latin typeface="Calibri" panose="020F0502020204030204" pitchFamily="34" charset="0"/>
                      </a:endParaRPr>
                    </a:p>
                  </a:txBody>
                  <a:tcPr marL="0" marR="0" marT="0" marB="0" anchor="ctr">
                    <a:lnT>
                      <a:noFill/>
                    </a:lnT>
                    <a:solidFill>
                      <a:schemeClr val="accent6"/>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Gould</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Waldo</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88%</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extLst>
                  <a:ext uri="{0D108BD9-81ED-4DB2-BD59-A6C34878D82A}">
                    <a16:rowId xmlns:a16="http://schemas.microsoft.com/office/drawing/2014/main" val="778176732"/>
                  </a:ext>
                </a:extLst>
              </a:tr>
              <a:tr h="445887">
                <a:tc vMerge="1">
                  <a:txBody>
                    <a:bodyPr/>
                    <a:lstStyle/>
                    <a:p>
                      <a:pPr algn="ctr" fontAlgn="b"/>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Siloam Springs</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Batesville</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88%</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6">
                        <a:lumMod val="20000"/>
                        <a:lumOff val="80000"/>
                      </a:schemeClr>
                    </a:solidFill>
                  </a:tcPr>
                </a:tc>
                <a:extLst>
                  <a:ext uri="{0D108BD9-81ED-4DB2-BD59-A6C34878D82A}">
                    <a16:rowId xmlns:a16="http://schemas.microsoft.com/office/drawing/2014/main" val="1280819848"/>
                  </a:ext>
                </a:extLst>
              </a:tr>
              <a:tr h="445887">
                <a:tc rowSpan="2">
                  <a:txBody>
                    <a:bodyPr/>
                    <a:lstStyle/>
                    <a:p>
                      <a:pPr algn="ctr" fontAlgn="b"/>
                      <a:r>
                        <a:rPr lang="en-US" sz="2400" u="none" strike="noStrike" dirty="0">
                          <a:effectLst/>
                        </a:rPr>
                        <a:t>No Improvement</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Dover</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Newark</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91%</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3400446806"/>
                  </a:ext>
                </a:extLst>
              </a:tr>
              <a:tr h="445887">
                <a:tc vMerge="1">
                  <a:txBody>
                    <a:bodyPr/>
                    <a:lstStyle/>
                    <a:p>
                      <a:pPr algn="ctr" fontAlgn="b"/>
                      <a:endParaRPr lang="en-US" sz="2400" b="0" i="0" u="none" strike="noStrike" dirty="0">
                        <a:solidFill>
                          <a:srgbClr val="000000"/>
                        </a:solidFill>
                        <a:effectLst/>
                        <a:latin typeface="Calibri" panose="020F0502020204030204" pitchFamily="34" charset="0"/>
                      </a:endParaRPr>
                    </a:p>
                  </a:txBody>
                  <a:tcPr marL="0" marR="0" marT="0" marB="0" anchor="ct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Green Forest</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Booneville</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ctr" fontAlgn="b"/>
                      <a:r>
                        <a:rPr lang="en-US" sz="2400" u="none" strike="noStrike" dirty="0">
                          <a:effectLst/>
                        </a:rPr>
                        <a:t>79%</a:t>
                      </a:r>
                      <a:endParaRPr lang="en-US" sz="24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1213350351"/>
                  </a:ext>
                </a:extLst>
              </a:tr>
            </a:tbl>
          </a:graphicData>
        </a:graphic>
      </p:graphicFrame>
      <p:sp>
        <p:nvSpPr>
          <p:cNvPr id="3" name="Slide Number Placeholder 2"/>
          <p:cNvSpPr>
            <a:spLocks noGrp="1"/>
          </p:cNvSpPr>
          <p:nvPr>
            <p:ph type="sldNum" sz="quarter" idx="12"/>
          </p:nvPr>
        </p:nvSpPr>
        <p:spPr/>
        <p:txBody>
          <a:bodyPr/>
          <a:lstStyle/>
          <a:p>
            <a:fld id="{0296C635-E50A-4CED-A9AB-32890726B847}" type="slidenum">
              <a:rPr lang="en-US" smtClean="0"/>
              <a:t>38</a:t>
            </a:fld>
            <a:endParaRPr lang="en-US"/>
          </a:p>
        </p:txBody>
      </p:sp>
    </p:spTree>
    <p:extLst>
      <p:ext uri="{BB962C8B-B14F-4D97-AF65-F5344CB8AC3E}">
        <p14:creationId xmlns:p14="http://schemas.microsoft.com/office/powerpoint/2010/main" val="3264915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Next Step</a:t>
            </a:r>
            <a:r>
              <a:rPr lang="en-US" dirty="0"/>
              <a:t>: Interviews and survey assessment of impacts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531002863"/>
              </p:ext>
            </p:extLst>
          </p:nvPr>
        </p:nvGraphicFramePr>
        <p:xfrm>
          <a:off x="838200" y="1825625"/>
          <a:ext cx="424626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0296C635-E50A-4CED-A9AB-32890726B847}" type="slidenum">
              <a:rPr lang="en-US" smtClean="0"/>
              <a:t>39</a:t>
            </a:fld>
            <a:endParaRPr lang="en-US"/>
          </a:p>
        </p:txBody>
      </p:sp>
      <p:pic>
        <p:nvPicPr>
          <p:cNvPr id="8" name="Picture 7"/>
          <p:cNvPicPr>
            <a:picLocks noChangeAspect="1"/>
          </p:cNvPicPr>
          <p:nvPr/>
        </p:nvPicPr>
        <p:blipFill>
          <a:blip r:embed="rId8"/>
          <a:stretch>
            <a:fillRect/>
          </a:stretch>
        </p:blipFill>
        <p:spPr>
          <a:xfrm>
            <a:off x="5566786" y="2001922"/>
            <a:ext cx="6258239" cy="4175041"/>
          </a:xfrm>
          <a:prstGeom prst="rect">
            <a:avLst/>
          </a:prstGeom>
        </p:spPr>
      </p:pic>
      <p:sp>
        <p:nvSpPr>
          <p:cNvPr id="10" name="Rectangle 9"/>
          <p:cNvSpPr/>
          <p:nvPr/>
        </p:nvSpPr>
        <p:spPr>
          <a:xfrm>
            <a:off x="5562600" y="6165029"/>
            <a:ext cx="6096000" cy="246221"/>
          </a:xfrm>
          <a:prstGeom prst="rect">
            <a:avLst/>
          </a:prstGeom>
        </p:spPr>
        <p:txBody>
          <a:bodyPr>
            <a:spAutoFit/>
          </a:bodyPr>
          <a:lstStyle/>
          <a:p>
            <a:r>
              <a:rPr lang="en-US" sz="1000" dirty="0"/>
              <a:t>Image from: https://www.risesmart.com/sites/default/files/blog-images/employee_focus_groups.jpg</a:t>
            </a:r>
          </a:p>
        </p:txBody>
      </p:sp>
    </p:spTree>
    <p:extLst>
      <p:ext uri="{BB962C8B-B14F-4D97-AF65-F5344CB8AC3E}">
        <p14:creationId xmlns:p14="http://schemas.microsoft.com/office/powerpoint/2010/main" val="3520911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of Arkansas Team	</a:t>
            </a:r>
          </a:p>
        </p:txBody>
      </p:sp>
      <p:pic>
        <p:nvPicPr>
          <p:cNvPr id="5" name="Picture 2" descr="Sarah Hernandez">
            <a:extLst>
              <a:ext uri="{FF2B5EF4-FFF2-40B4-BE49-F238E27FC236}">
                <a16:creationId xmlns:a16="http://schemas.microsoft.com/office/drawing/2014/main" id="{677EF2C2-A744-4F63-8C5C-178654347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883" y="1878220"/>
            <a:ext cx="1284055" cy="19224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ervin Jebaraj">
            <a:extLst>
              <a:ext uri="{FF2B5EF4-FFF2-40B4-BE49-F238E27FC236}">
                <a16:creationId xmlns:a16="http://schemas.microsoft.com/office/drawing/2014/main" id="{477F6FEB-39A7-4A9D-8D73-C8E4CB6D41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714" y="3902282"/>
            <a:ext cx="1288260" cy="19312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D50D77E-C7EE-4C20-83AC-14B77FF04FBF}"/>
              </a:ext>
            </a:extLst>
          </p:cNvPr>
          <p:cNvSpPr/>
          <p:nvPr/>
        </p:nvSpPr>
        <p:spPr>
          <a:xfrm>
            <a:off x="2170378" y="3988165"/>
            <a:ext cx="3204660" cy="1544012"/>
          </a:xfrm>
          <a:prstGeom prst="rect">
            <a:avLst/>
          </a:prstGeom>
        </p:spPr>
        <p:txBody>
          <a:bodyPr wrap="square">
            <a:spAutoFit/>
          </a:bodyPr>
          <a:lstStyle/>
          <a:p>
            <a:pPr algn="ctr">
              <a:lnSpc>
                <a:spcPct val="90000"/>
              </a:lnSpc>
              <a:spcBef>
                <a:spcPts val="375"/>
              </a:spcBef>
            </a:pPr>
            <a:r>
              <a:rPr lang="en-US" b="1" dirty="0">
                <a:solidFill>
                  <a:prstClr val="black"/>
                </a:solidFill>
              </a:rPr>
              <a:t>Co-PI: Mervin Jebaraj</a:t>
            </a:r>
          </a:p>
          <a:p>
            <a:pPr algn="ctr">
              <a:lnSpc>
                <a:spcPct val="90000"/>
              </a:lnSpc>
              <a:spcBef>
                <a:spcPts val="375"/>
              </a:spcBef>
            </a:pPr>
            <a:r>
              <a:rPr lang="en-US" i="1" dirty="0">
                <a:solidFill>
                  <a:prstClr val="black"/>
                </a:solidFill>
              </a:rPr>
              <a:t>Center for Business and </a:t>
            </a:r>
          </a:p>
          <a:p>
            <a:pPr algn="ctr">
              <a:lnSpc>
                <a:spcPct val="90000"/>
              </a:lnSpc>
              <a:spcBef>
                <a:spcPts val="375"/>
              </a:spcBef>
            </a:pPr>
            <a:r>
              <a:rPr lang="en-US" i="1" dirty="0">
                <a:solidFill>
                  <a:prstClr val="black"/>
                </a:solidFill>
              </a:rPr>
              <a:t>Economic Research</a:t>
            </a:r>
          </a:p>
          <a:p>
            <a:pPr algn="ctr">
              <a:lnSpc>
                <a:spcPct val="90000"/>
              </a:lnSpc>
              <a:spcBef>
                <a:spcPts val="375"/>
              </a:spcBef>
            </a:pPr>
            <a:r>
              <a:rPr lang="en-US" i="1" dirty="0">
                <a:solidFill>
                  <a:prstClr val="black"/>
                </a:solidFill>
              </a:rPr>
              <a:t>Director</a:t>
            </a:r>
          </a:p>
          <a:p>
            <a:pPr algn="ctr">
              <a:lnSpc>
                <a:spcPct val="90000"/>
              </a:lnSpc>
              <a:spcBef>
                <a:spcPts val="375"/>
              </a:spcBef>
            </a:pPr>
            <a:r>
              <a:rPr lang="en-US" i="1" dirty="0">
                <a:solidFill>
                  <a:prstClr val="black"/>
                </a:solidFill>
              </a:rPr>
              <a:t>mjebara@uark.edu</a:t>
            </a:r>
          </a:p>
        </p:txBody>
      </p:sp>
      <p:sp>
        <p:nvSpPr>
          <p:cNvPr id="9" name="Rectangle 8">
            <a:extLst>
              <a:ext uri="{FF2B5EF4-FFF2-40B4-BE49-F238E27FC236}">
                <a16:creationId xmlns:a16="http://schemas.microsoft.com/office/drawing/2014/main" id="{F8B6E870-517F-473C-9759-B1CEF014840E}"/>
              </a:ext>
            </a:extLst>
          </p:cNvPr>
          <p:cNvSpPr/>
          <p:nvPr/>
        </p:nvSpPr>
        <p:spPr>
          <a:xfrm>
            <a:off x="2359147" y="2163470"/>
            <a:ext cx="3187801" cy="1200329"/>
          </a:xfrm>
          <a:prstGeom prst="rect">
            <a:avLst/>
          </a:prstGeom>
        </p:spPr>
        <p:txBody>
          <a:bodyPr wrap="square">
            <a:spAutoFit/>
          </a:bodyPr>
          <a:lstStyle/>
          <a:p>
            <a:pPr algn="ctr"/>
            <a:r>
              <a:rPr lang="en-US" b="1" dirty="0"/>
              <a:t>PI: Sarah Hernandez</a:t>
            </a:r>
          </a:p>
          <a:p>
            <a:pPr algn="ctr"/>
            <a:r>
              <a:rPr lang="en-US" i="1" dirty="0"/>
              <a:t>Department of Civil Engineering</a:t>
            </a:r>
          </a:p>
          <a:p>
            <a:pPr algn="ctr"/>
            <a:r>
              <a:rPr lang="en-US" i="1" dirty="0"/>
              <a:t>Assistant Professor</a:t>
            </a:r>
          </a:p>
          <a:p>
            <a:pPr algn="ctr"/>
            <a:r>
              <a:rPr lang="en-US" i="1" dirty="0"/>
              <a:t>sarahvh@uark.edu</a:t>
            </a:r>
          </a:p>
        </p:txBody>
      </p:sp>
      <p:sp>
        <p:nvSpPr>
          <p:cNvPr id="10" name="Rectangle 9">
            <a:extLst>
              <a:ext uri="{FF2B5EF4-FFF2-40B4-BE49-F238E27FC236}">
                <a16:creationId xmlns:a16="http://schemas.microsoft.com/office/drawing/2014/main" id="{7BD69EBA-9E56-4ADB-AD60-CD84038A8137}"/>
              </a:ext>
            </a:extLst>
          </p:cNvPr>
          <p:cNvSpPr/>
          <p:nvPr/>
        </p:nvSpPr>
        <p:spPr>
          <a:xfrm>
            <a:off x="7185031" y="3641779"/>
            <a:ext cx="3655298" cy="2585323"/>
          </a:xfrm>
          <a:prstGeom prst="rect">
            <a:avLst/>
          </a:prstGeom>
        </p:spPr>
        <p:txBody>
          <a:bodyPr wrap="square">
            <a:spAutoFit/>
          </a:bodyPr>
          <a:lstStyle/>
          <a:p>
            <a:pPr>
              <a:lnSpc>
                <a:spcPct val="150000"/>
              </a:lnSpc>
            </a:pPr>
            <a:r>
              <a:rPr lang="en-US" sz="1200" b="1" dirty="0"/>
              <a:t>Research Assistants:</a:t>
            </a:r>
          </a:p>
          <a:p>
            <a:pPr>
              <a:lnSpc>
                <a:spcPct val="150000"/>
              </a:lnSpc>
            </a:pPr>
            <a:r>
              <a:rPr lang="en-US" sz="1200" dirty="0"/>
              <a:t>Magdalena Asborno, PhD Student, CVEG</a:t>
            </a:r>
          </a:p>
          <a:p>
            <a:pPr>
              <a:lnSpc>
                <a:spcPct val="150000"/>
              </a:lnSpc>
            </a:pPr>
            <a:r>
              <a:rPr lang="en-US" sz="1200" dirty="0"/>
              <a:t>Sanjeev Burthyal, PhD Student, CVEG </a:t>
            </a:r>
          </a:p>
          <a:p>
            <a:pPr>
              <a:lnSpc>
                <a:spcPct val="150000"/>
              </a:lnSpc>
            </a:pPr>
            <a:r>
              <a:rPr lang="en-US" sz="1200" dirty="0"/>
              <a:t>Fu Durandal, MS Student, CVEG</a:t>
            </a:r>
          </a:p>
          <a:p>
            <a:pPr>
              <a:lnSpc>
                <a:spcPct val="150000"/>
              </a:lnSpc>
            </a:pPr>
            <a:r>
              <a:rPr lang="en-US" sz="1200" dirty="0"/>
              <a:t>Karla Diaz Corro, Undergraduate Student, CVEG</a:t>
            </a:r>
          </a:p>
          <a:p>
            <a:pPr>
              <a:lnSpc>
                <a:spcPct val="150000"/>
              </a:lnSpc>
            </a:pPr>
            <a:r>
              <a:rPr lang="en-US" sz="1200" dirty="0"/>
              <a:t>Rebecca Hardwick, Undergraduate Student, CVEG</a:t>
            </a:r>
          </a:p>
          <a:p>
            <a:pPr>
              <a:lnSpc>
                <a:spcPct val="150000"/>
              </a:lnSpc>
            </a:pPr>
            <a:r>
              <a:rPr lang="en-US" sz="1200" dirty="0"/>
              <a:t>Annabelle Lacrue, Undergraduate Student, CSCE</a:t>
            </a:r>
          </a:p>
          <a:p>
            <a:pPr>
              <a:lnSpc>
                <a:spcPct val="150000"/>
              </a:lnSpc>
            </a:pPr>
            <a:r>
              <a:rPr lang="en-US" sz="1200" dirty="0"/>
              <a:t>Madeline Giebler, Undergraduate Student, CVEG</a:t>
            </a:r>
          </a:p>
          <a:p>
            <a:pPr>
              <a:lnSpc>
                <a:spcPct val="150000"/>
              </a:lnSpc>
            </a:pPr>
            <a:r>
              <a:rPr lang="en-US" sz="1200" dirty="0"/>
              <a:t>Beth </a:t>
            </a:r>
            <a:r>
              <a:rPr lang="en-US" sz="1200" dirty="0" err="1"/>
              <a:t>Fancis</a:t>
            </a:r>
            <a:r>
              <a:rPr lang="en-US" sz="1200" dirty="0"/>
              <a:t>, Undergraduate Student, CVEG</a:t>
            </a:r>
          </a:p>
        </p:txBody>
      </p:sp>
      <p:pic>
        <p:nvPicPr>
          <p:cNvPr id="11" name="Picture 10">
            <a:extLst>
              <a:ext uri="{FF2B5EF4-FFF2-40B4-BE49-F238E27FC236}">
                <a16:creationId xmlns:a16="http://schemas.microsoft.com/office/drawing/2014/main" id="{3EC18613-6F61-4177-B286-83A37AAD8955}"/>
              </a:ext>
            </a:extLst>
          </p:cNvPr>
          <p:cNvPicPr>
            <a:picLocks noChangeAspect="1"/>
          </p:cNvPicPr>
          <p:nvPr/>
        </p:nvPicPr>
        <p:blipFill rotWithShape="1">
          <a:blip r:embed="rId5"/>
          <a:srcRect l="42200" r="19376"/>
          <a:stretch/>
        </p:blipFill>
        <p:spPr>
          <a:xfrm>
            <a:off x="5753364" y="1873800"/>
            <a:ext cx="1340494" cy="1931254"/>
          </a:xfrm>
          <a:prstGeom prst="rect">
            <a:avLst/>
          </a:prstGeom>
        </p:spPr>
      </p:pic>
      <p:sp>
        <p:nvSpPr>
          <p:cNvPr id="12" name="Rectangle 11">
            <a:extLst>
              <a:ext uri="{FF2B5EF4-FFF2-40B4-BE49-F238E27FC236}">
                <a16:creationId xmlns:a16="http://schemas.microsoft.com/office/drawing/2014/main" id="{958BD986-34CB-4076-ACA8-6497663DAF48}"/>
              </a:ext>
            </a:extLst>
          </p:cNvPr>
          <p:cNvSpPr/>
          <p:nvPr/>
        </p:nvSpPr>
        <p:spPr>
          <a:xfrm>
            <a:off x="7185031" y="2212584"/>
            <a:ext cx="3803638" cy="1200329"/>
          </a:xfrm>
          <a:prstGeom prst="rect">
            <a:avLst/>
          </a:prstGeom>
        </p:spPr>
        <p:txBody>
          <a:bodyPr wrap="square">
            <a:spAutoFit/>
          </a:bodyPr>
          <a:lstStyle/>
          <a:p>
            <a:pPr lvl="0" algn="ctr"/>
            <a:r>
              <a:rPr lang="en-US" b="1" dirty="0">
                <a:solidFill>
                  <a:prstClr val="black"/>
                </a:solidFill>
              </a:rPr>
              <a:t>Researcher: </a:t>
            </a:r>
            <a:r>
              <a:rPr lang="en-US" dirty="0">
                <a:solidFill>
                  <a:prstClr val="black"/>
                </a:solidFill>
              </a:rPr>
              <a:t>Muhammad Rahman </a:t>
            </a:r>
          </a:p>
          <a:p>
            <a:pPr lvl="0" algn="ctr"/>
            <a:r>
              <a:rPr lang="en-US" i="1" dirty="0">
                <a:solidFill>
                  <a:prstClr val="black"/>
                </a:solidFill>
              </a:rPr>
              <a:t>Walton College of Business</a:t>
            </a:r>
          </a:p>
          <a:p>
            <a:pPr lvl="0" algn="ctr"/>
            <a:r>
              <a:rPr lang="en-US" i="1" dirty="0">
                <a:solidFill>
                  <a:prstClr val="black"/>
                </a:solidFill>
              </a:rPr>
              <a:t>Department of Economics</a:t>
            </a:r>
          </a:p>
          <a:p>
            <a:pPr lvl="0" algn="ctr"/>
            <a:r>
              <a:rPr lang="en-US" i="1" dirty="0">
                <a:solidFill>
                  <a:prstClr val="black"/>
                </a:solidFill>
              </a:rPr>
              <a:t>Clinical Assistant Professor</a:t>
            </a:r>
          </a:p>
        </p:txBody>
      </p:sp>
      <p:pic>
        <p:nvPicPr>
          <p:cNvPr id="13" name="Picture 12">
            <a:extLst>
              <a:ext uri="{FF2B5EF4-FFF2-40B4-BE49-F238E27FC236}">
                <a16:creationId xmlns:a16="http://schemas.microsoft.com/office/drawing/2014/main" id="{BCD592DD-B50D-45DD-96A6-F5CEC3D29368}"/>
              </a:ext>
            </a:extLst>
          </p:cNvPr>
          <p:cNvPicPr>
            <a:picLocks noChangeAspect="1"/>
          </p:cNvPicPr>
          <p:nvPr/>
        </p:nvPicPr>
        <p:blipFill>
          <a:blip r:embed="rId6"/>
          <a:stretch>
            <a:fillRect/>
          </a:stretch>
        </p:blipFill>
        <p:spPr>
          <a:xfrm>
            <a:off x="5628748" y="3992360"/>
            <a:ext cx="685800" cy="1028700"/>
          </a:xfrm>
          <a:prstGeom prst="rect">
            <a:avLst/>
          </a:prstGeom>
        </p:spPr>
      </p:pic>
      <p:pic>
        <p:nvPicPr>
          <p:cNvPr id="14" name="Picture 2" descr="https://cpb-us-e1.wpmucdn.com/sites.uark.edu/dist/e/220/files/2016/09/Optimized-RS73285_9097_Fu_Ren_Zhang_Durandal-6-Edit-320x480.jpg">
            <a:extLst>
              <a:ext uri="{FF2B5EF4-FFF2-40B4-BE49-F238E27FC236}">
                <a16:creationId xmlns:a16="http://schemas.microsoft.com/office/drawing/2014/main" id="{55FED201-DD9F-4834-968A-B0F6C475CB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8058" y="5077933"/>
            <a:ext cx="685800" cy="10251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cpb-us-e1.wpmucdn.com/sites.uark.edu/dist/e/220/files/2016/09/Karla-Diaz-Photo-min-320x480.jpg">
            <a:extLst>
              <a:ext uri="{FF2B5EF4-FFF2-40B4-BE49-F238E27FC236}">
                <a16:creationId xmlns:a16="http://schemas.microsoft.com/office/drawing/2014/main" id="{855CB2EA-18BB-458B-AFDA-EE150E833A1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8748" y="5074361"/>
            <a:ext cx="6858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09F9FD2-EA54-4682-8020-D975E070DC2D}"/>
              </a:ext>
            </a:extLst>
          </p:cNvPr>
          <p:cNvPicPr>
            <a:picLocks noChangeAspect="1"/>
          </p:cNvPicPr>
          <p:nvPr/>
        </p:nvPicPr>
        <p:blipFill rotWithShape="1">
          <a:blip r:embed="rId9"/>
          <a:srcRect l="10431" r="8753"/>
          <a:stretch/>
        </p:blipFill>
        <p:spPr>
          <a:xfrm flipH="1">
            <a:off x="6419009" y="3988164"/>
            <a:ext cx="704795" cy="1032896"/>
          </a:xfrm>
          <a:prstGeom prst="rect">
            <a:avLst/>
          </a:prstGeom>
        </p:spPr>
      </p:pic>
      <p:sp>
        <p:nvSpPr>
          <p:cNvPr id="3" name="Slide Number Placeholder 2"/>
          <p:cNvSpPr>
            <a:spLocks noGrp="1"/>
          </p:cNvSpPr>
          <p:nvPr>
            <p:ph type="sldNum" sz="quarter" idx="12"/>
          </p:nvPr>
        </p:nvSpPr>
        <p:spPr/>
        <p:txBody>
          <a:bodyPr/>
          <a:lstStyle/>
          <a:p>
            <a:fld id="{0296C635-E50A-4CED-A9AB-32890726B847}" type="slidenum">
              <a:rPr lang="en-US" smtClean="0"/>
              <a:t>4</a:t>
            </a:fld>
            <a:endParaRPr lang="en-US" dirty="0"/>
          </a:p>
        </p:txBody>
      </p:sp>
    </p:spTree>
    <p:extLst>
      <p:ext uri="{BB962C8B-B14F-4D97-AF65-F5344CB8AC3E}">
        <p14:creationId xmlns:p14="http://schemas.microsoft.com/office/powerpoint/2010/main" val="843654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a:t>
            </a:r>
          </a:p>
        </p:txBody>
      </p:sp>
      <p:sp>
        <p:nvSpPr>
          <p:cNvPr id="4" name="Text Placeholder 3"/>
          <p:cNvSpPr>
            <a:spLocks noGrp="1"/>
          </p:cNvSpPr>
          <p:nvPr>
            <p:ph type="body" idx="1"/>
          </p:nvPr>
        </p:nvSpPr>
        <p:spPr>
          <a:xfrm>
            <a:off x="889907" y="4659566"/>
            <a:ext cx="11054443" cy="1125140"/>
          </a:xfrm>
        </p:spPr>
        <p:txBody>
          <a:bodyPr>
            <a:normAutofit/>
          </a:bodyPr>
          <a:lstStyle/>
          <a:p>
            <a:pPr>
              <a:spcBef>
                <a:spcPts val="0"/>
              </a:spcBef>
            </a:pPr>
            <a:endParaRPr lang="en-US" sz="100" dirty="0"/>
          </a:p>
          <a:p>
            <a:pPr algn="ctr">
              <a:spcBef>
                <a:spcPts val="1350"/>
              </a:spcBef>
            </a:pPr>
            <a:r>
              <a:rPr lang="en-US" sz="3200" dirty="0">
                <a:solidFill>
                  <a:schemeClr val="tx1"/>
                </a:solidFill>
              </a:rPr>
              <a:t>Dr. Sarah Hernandez (PI) | </a:t>
            </a:r>
            <a:r>
              <a:rPr lang="en-US" sz="3200" dirty="0">
                <a:solidFill>
                  <a:schemeClr val="tx1"/>
                </a:solidFill>
                <a:hlinkClick r:id="rId2"/>
              </a:rPr>
              <a:t>sarahvh@uark.edu</a:t>
            </a:r>
            <a:r>
              <a:rPr lang="en-US" sz="3200" dirty="0">
                <a:solidFill>
                  <a:schemeClr val="tx1"/>
                </a:solidFill>
              </a:rPr>
              <a:t> | 479-575-4182</a:t>
            </a:r>
          </a:p>
        </p:txBody>
      </p:sp>
      <p:pic>
        <p:nvPicPr>
          <p:cNvPr id="5" name="Picture 4">
            <a:extLst>
              <a:ext uri="{FF2B5EF4-FFF2-40B4-BE49-F238E27FC236}">
                <a16:creationId xmlns:a16="http://schemas.microsoft.com/office/drawing/2014/main" id="{65581DFC-DF00-43B4-9711-955607AE72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743" y="5784706"/>
            <a:ext cx="1104653" cy="839680"/>
          </a:xfrm>
          <a:prstGeom prst="rect">
            <a:avLst/>
          </a:prstGeom>
        </p:spPr>
      </p:pic>
      <p:sp>
        <p:nvSpPr>
          <p:cNvPr id="6" name="Slide Number Placeholder 5"/>
          <p:cNvSpPr>
            <a:spLocks noGrp="1"/>
          </p:cNvSpPr>
          <p:nvPr>
            <p:ph type="sldNum" sz="quarter" idx="12"/>
          </p:nvPr>
        </p:nvSpPr>
        <p:spPr/>
        <p:txBody>
          <a:bodyPr/>
          <a:lstStyle/>
          <a:p>
            <a:fld id="{0296C635-E50A-4CED-A9AB-32890726B847}" type="slidenum">
              <a:rPr lang="en-US" smtClean="0"/>
              <a:t>40</a:t>
            </a:fld>
            <a:endParaRPr lang="en-US"/>
          </a:p>
        </p:txBody>
      </p:sp>
    </p:spTree>
    <p:extLst>
      <p:ext uri="{BB962C8B-B14F-4D97-AF65-F5344CB8AC3E}">
        <p14:creationId xmlns:p14="http://schemas.microsoft.com/office/powerpoint/2010/main" val="1223679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 	</a:t>
            </a:r>
          </a:p>
        </p:txBody>
      </p:sp>
      <p:sp>
        <p:nvSpPr>
          <p:cNvPr id="3" name="Slide Number Placeholder 2"/>
          <p:cNvSpPr>
            <a:spLocks noGrp="1"/>
          </p:cNvSpPr>
          <p:nvPr>
            <p:ph type="sldNum" sz="quarter" idx="12"/>
          </p:nvPr>
        </p:nvSpPr>
        <p:spPr/>
        <p:txBody>
          <a:bodyPr/>
          <a:lstStyle/>
          <a:p>
            <a:fld id="{0296C635-E50A-4CED-A9AB-32890726B847}" type="slidenum">
              <a:rPr lang="en-US" smtClean="0"/>
              <a:t>5</a:t>
            </a:fld>
            <a:endParaRPr lang="en-US" dirty="0"/>
          </a:p>
        </p:txBody>
      </p:sp>
      <p:pic>
        <p:nvPicPr>
          <p:cNvPr id="4" name="Picture 3"/>
          <p:cNvPicPr>
            <a:picLocks noChangeAspect="1"/>
          </p:cNvPicPr>
          <p:nvPr/>
        </p:nvPicPr>
        <p:blipFill>
          <a:blip r:embed="rId3"/>
          <a:stretch>
            <a:fillRect/>
          </a:stretch>
        </p:blipFill>
        <p:spPr>
          <a:xfrm>
            <a:off x="1467063" y="1953330"/>
            <a:ext cx="9257874" cy="3671767"/>
          </a:xfrm>
          <a:prstGeom prst="rect">
            <a:avLst/>
          </a:prstGeom>
        </p:spPr>
      </p:pic>
    </p:spTree>
    <p:extLst>
      <p:ext uri="{BB962C8B-B14F-4D97-AF65-F5344CB8AC3E}">
        <p14:creationId xmlns:p14="http://schemas.microsoft.com/office/powerpoint/2010/main" val="1926471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Outline</a:t>
            </a:r>
          </a:p>
        </p:txBody>
      </p:sp>
      <p:sp>
        <p:nvSpPr>
          <p:cNvPr id="3" name="Content Placeholder 2"/>
          <p:cNvSpPr>
            <a:spLocks noGrp="1"/>
          </p:cNvSpPr>
          <p:nvPr>
            <p:ph idx="1"/>
          </p:nvPr>
        </p:nvSpPr>
        <p:spPr>
          <a:xfrm>
            <a:off x="838200" y="1825625"/>
            <a:ext cx="4919505" cy="4351338"/>
          </a:xfrm>
        </p:spPr>
        <p:txBody>
          <a:bodyPr>
            <a:normAutofit fontScale="92500" lnSpcReduction="10000"/>
          </a:bodyPr>
          <a:lstStyle/>
          <a:p>
            <a:pPr marL="457200" indent="-457200">
              <a:buFont typeface="+mj-lt"/>
              <a:buAutoNum type="arabicPeriod"/>
            </a:pPr>
            <a:r>
              <a:rPr lang="en-US" sz="2800" dirty="0"/>
              <a:t>Background on </a:t>
            </a:r>
            <a:r>
              <a:rPr lang="en-US" sz="2800" dirty="0">
                <a:solidFill>
                  <a:schemeClr val="accent5"/>
                </a:solidFill>
              </a:rPr>
              <a:t>impacts</a:t>
            </a:r>
            <a:r>
              <a:rPr lang="en-US" sz="2800" dirty="0"/>
              <a:t> of highway projects</a:t>
            </a:r>
          </a:p>
          <a:p>
            <a:pPr marL="457200" indent="-457200">
              <a:buFont typeface="+mj-lt"/>
              <a:buAutoNum type="arabicPeriod"/>
            </a:pPr>
            <a:r>
              <a:rPr lang="en-US" sz="2800" dirty="0"/>
              <a:t>Explain how the project fits into an FHWA initiative for </a:t>
            </a:r>
            <a:r>
              <a:rPr lang="en-US" sz="2800" dirty="0">
                <a:solidFill>
                  <a:schemeClr val="accent5"/>
                </a:solidFill>
              </a:rPr>
              <a:t>EconWorks</a:t>
            </a:r>
          </a:p>
          <a:p>
            <a:pPr marL="457200" indent="-457200">
              <a:buFont typeface="+mj-lt"/>
              <a:buAutoNum type="arabicPeriod"/>
            </a:pPr>
            <a:r>
              <a:rPr lang="en-US" sz="2800" dirty="0"/>
              <a:t>Overview of the </a:t>
            </a:r>
            <a:r>
              <a:rPr lang="en-US" sz="2800" dirty="0">
                <a:solidFill>
                  <a:schemeClr val="accent5"/>
                </a:solidFill>
              </a:rPr>
              <a:t>study sites </a:t>
            </a:r>
            <a:r>
              <a:rPr lang="en-US" sz="2800" dirty="0"/>
              <a:t>and their characteristics</a:t>
            </a:r>
          </a:p>
          <a:p>
            <a:pPr marL="457200" indent="-457200">
              <a:buFont typeface="+mj-lt"/>
              <a:buAutoNum type="arabicPeriod"/>
            </a:pPr>
            <a:r>
              <a:rPr lang="en-US" sz="2800" dirty="0"/>
              <a:t>Example of the </a:t>
            </a:r>
            <a:r>
              <a:rPr lang="en-US" sz="2800" dirty="0">
                <a:solidFill>
                  <a:schemeClr val="accent5"/>
                </a:solidFill>
              </a:rPr>
              <a:t>Grady</a:t>
            </a:r>
            <a:r>
              <a:rPr lang="en-US" sz="2800" dirty="0"/>
              <a:t> bypass and </a:t>
            </a:r>
            <a:r>
              <a:rPr lang="en-US" sz="2800" dirty="0">
                <a:solidFill>
                  <a:schemeClr val="accent5"/>
                </a:solidFill>
              </a:rPr>
              <a:t>Siloam Springs </a:t>
            </a:r>
            <a:r>
              <a:rPr lang="en-US" sz="2800" dirty="0"/>
              <a:t>widening projects</a:t>
            </a:r>
          </a:p>
          <a:p>
            <a:pPr marL="457200" indent="-457200">
              <a:buFont typeface="+mj-lt"/>
              <a:buAutoNum type="arabicPeriod"/>
            </a:pPr>
            <a:r>
              <a:rPr lang="en-US" sz="2800" dirty="0"/>
              <a:t>Description of the </a:t>
            </a:r>
            <a:r>
              <a:rPr lang="en-US" sz="2800" dirty="0">
                <a:solidFill>
                  <a:schemeClr val="accent5"/>
                </a:solidFill>
              </a:rPr>
              <a:t>matched pairs</a:t>
            </a:r>
            <a:r>
              <a:rPr lang="en-US" sz="2800" dirty="0"/>
              <a:t> city selection process</a:t>
            </a:r>
          </a:p>
          <a:p>
            <a:pPr marL="0" indent="0">
              <a:buNone/>
            </a:pPr>
            <a:endParaRPr lang="en-US" sz="2800" dirty="0"/>
          </a:p>
        </p:txBody>
      </p:sp>
      <p:sp>
        <p:nvSpPr>
          <p:cNvPr id="4" name="Slide Number Placeholder 3"/>
          <p:cNvSpPr>
            <a:spLocks noGrp="1"/>
          </p:cNvSpPr>
          <p:nvPr>
            <p:ph type="sldNum" sz="quarter" idx="12"/>
          </p:nvPr>
        </p:nvSpPr>
        <p:spPr/>
        <p:txBody>
          <a:bodyPr/>
          <a:lstStyle/>
          <a:p>
            <a:fld id="{0296C635-E50A-4CED-A9AB-32890726B847}" type="slidenum">
              <a:rPr lang="en-US" smtClean="0"/>
              <a:t>6</a:t>
            </a:fld>
            <a:endParaRPr lang="en-US"/>
          </a:p>
        </p:txBody>
      </p:sp>
      <p:sp>
        <p:nvSpPr>
          <p:cNvPr id="6" name="TextBox 5"/>
          <p:cNvSpPr txBox="1"/>
          <p:nvPr/>
        </p:nvSpPr>
        <p:spPr>
          <a:xfrm>
            <a:off x="7737231" y="5607059"/>
            <a:ext cx="2944167" cy="830997"/>
          </a:xfrm>
          <a:prstGeom prst="rect">
            <a:avLst/>
          </a:prstGeom>
          <a:noFill/>
        </p:spPr>
        <p:txBody>
          <a:bodyPr wrap="square" rtlCol="0">
            <a:spAutoFit/>
          </a:bodyPr>
          <a:lstStyle/>
          <a:p>
            <a:pPr algn="ctr"/>
            <a:r>
              <a:rPr lang="en-US" sz="2400" dirty="0"/>
              <a:t>Sheridan, AR Bypass (2010)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663" y="2132235"/>
            <a:ext cx="6135923" cy="3474824"/>
          </a:xfrm>
          <a:prstGeom prst="rect">
            <a:avLst/>
          </a:prstGeom>
        </p:spPr>
      </p:pic>
    </p:spTree>
    <p:extLst>
      <p:ext uri="{BB962C8B-B14F-4D97-AF65-F5344CB8AC3E}">
        <p14:creationId xmlns:p14="http://schemas.microsoft.com/office/powerpoint/2010/main" val="154128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185D4-9D25-47BA-AA82-974B2FA048E8}"/>
              </a:ext>
            </a:extLst>
          </p:cNvPr>
          <p:cNvSpPr>
            <a:spLocks noGrp="1"/>
          </p:cNvSpPr>
          <p:nvPr>
            <p:ph type="title"/>
          </p:nvPr>
        </p:nvSpPr>
        <p:spPr/>
        <p:txBody>
          <a:bodyPr/>
          <a:lstStyle/>
          <a:p>
            <a:r>
              <a:rPr lang="en-US" b="1" dirty="0"/>
              <a:t>Background</a:t>
            </a:r>
            <a:r>
              <a:rPr lang="en-US" dirty="0"/>
              <a:t>: </a:t>
            </a:r>
            <a:br>
              <a:rPr lang="en-US" dirty="0"/>
            </a:br>
            <a:r>
              <a:rPr lang="en-US" dirty="0"/>
              <a:t>Positive and adverse impacts of highway projects</a:t>
            </a:r>
          </a:p>
        </p:txBody>
      </p:sp>
      <p:sp>
        <p:nvSpPr>
          <p:cNvPr id="5" name="Rectangle 4">
            <a:extLst>
              <a:ext uri="{FF2B5EF4-FFF2-40B4-BE49-F238E27FC236}">
                <a16:creationId xmlns:a16="http://schemas.microsoft.com/office/drawing/2014/main" id="{FB7EE905-FBE3-4E95-B049-9E3CDEE02C92}"/>
              </a:ext>
            </a:extLst>
          </p:cNvPr>
          <p:cNvSpPr/>
          <p:nvPr/>
        </p:nvSpPr>
        <p:spPr>
          <a:xfrm>
            <a:off x="1577947" y="2147772"/>
            <a:ext cx="2807936" cy="6601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solidFill>
                  <a:schemeClr val="tx1"/>
                </a:solidFill>
              </a:rPr>
              <a:t>Positive Impacts</a:t>
            </a:r>
            <a:endParaRPr lang="en-US" dirty="0">
              <a:solidFill>
                <a:schemeClr val="tx1"/>
              </a:solidFill>
            </a:endParaRPr>
          </a:p>
        </p:txBody>
      </p:sp>
      <p:sp>
        <p:nvSpPr>
          <p:cNvPr id="6" name="Rectangle 5">
            <a:extLst>
              <a:ext uri="{FF2B5EF4-FFF2-40B4-BE49-F238E27FC236}">
                <a16:creationId xmlns:a16="http://schemas.microsoft.com/office/drawing/2014/main" id="{F0F84C7A-E5AC-457B-9676-669C4E860715}"/>
              </a:ext>
            </a:extLst>
          </p:cNvPr>
          <p:cNvSpPr/>
          <p:nvPr/>
        </p:nvSpPr>
        <p:spPr>
          <a:xfrm>
            <a:off x="7527950" y="2147772"/>
            <a:ext cx="2807936" cy="63474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Adverse Impacts</a:t>
            </a:r>
          </a:p>
        </p:txBody>
      </p:sp>
      <p:sp>
        <p:nvSpPr>
          <p:cNvPr id="7" name="TextBox 6">
            <a:extLst>
              <a:ext uri="{FF2B5EF4-FFF2-40B4-BE49-F238E27FC236}">
                <a16:creationId xmlns:a16="http://schemas.microsoft.com/office/drawing/2014/main" id="{59369A99-DFE7-4E87-8CDF-6D65BDA7EFD3}"/>
              </a:ext>
            </a:extLst>
          </p:cNvPr>
          <p:cNvSpPr txBox="1"/>
          <p:nvPr/>
        </p:nvSpPr>
        <p:spPr>
          <a:xfrm>
            <a:off x="1072194" y="2945398"/>
            <a:ext cx="3819441" cy="369332"/>
          </a:xfrm>
          <a:prstGeom prst="rect">
            <a:avLst/>
          </a:prstGeom>
          <a:noFill/>
        </p:spPr>
        <p:txBody>
          <a:bodyPr wrap="square" rtlCol="0">
            <a:spAutoFit/>
          </a:bodyPr>
          <a:lstStyle/>
          <a:p>
            <a:pPr marL="285750" indent="-285750">
              <a:buFont typeface="Arial" panose="020B0604020202020204" pitchFamily="34" charset="0"/>
              <a:buChar char="•"/>
            </a:pPr>
            <a:r>
              <a:rPr lang="en-US" dirty="0"/>
              <a:t>Congestion relief on main route</a:t>
            </a:r>
          </a:p>
        </p:txBody>
      </p:sp>
      <p:sp>
        <p:nvSpPr>
          <p:cNvPr id="8" name="TextBox 7">
            <a:extLst>
              <a:ext uri="{FF2B5EF4-FFF2-40B4-BE49-F238E27FC236}">
                <a16:creationId xmlns:a16="http://schemas.microsoft.com/office/drawing/2014/main" id="{30410228-9A9C-4269-B41C-4E9BAC0B4078}"/>
              </a:ext>
            </a:extLst>
          </p:cNvPr>
          <p:cNvSpPr txBox="1"/>
          <p:nvPr/>
        </p:nvSpPr>
        <p:spPr>
          <a:xfrm>
            <a:off x="1072194" y="3358605"/>
            <a:ext cx="3819441" cy="369332"/>
          </a:xfrm>
          <a:prstGeom prst="rect">
            <a:avLst/>
          </a:prstGeom>
          <a:noFill/>
        </p:spPr>
        <p:txBody>
          <a:bodyPr wrap="square" rtlCol="0">
            <a:spAutoFit/>
          </a:bodyPr>
          <a:lstStyle/>
          <a:p>
            <a:pPr marL="285750" indent="-285750">
              <a:buFont typeface="Arial" panose="020B0604020202020204" pitchFamily="34" charset="0"/>
              <a:buChar char="•"/>
            </a:pPr>
            <a:r>
              <a:rPr lang="en-US" dirty="0"/>
              <a:t>Trucks detour to bypass</a:t>
            </a:r>
          </a:p>
        </p:txBody>
      </p:sp>
      <p:sp>
        <p:nvSpPr>
          <p:cNvPr id="9" name="TextBox 8">
            <a:extLst>
              <a:ext uri="{FF2B5EF4-FFF2-40B4-BE49-F238E27FC236}">
                <a16:creationId xmlns:a16="http://schemas.microsoft.com/office/drawing/2014/main" id="{0326C180-D20B-4E40-9044-85DC1B43C92E}"/>
              </a:ext>
            </a:extLst>
          </p:cNvPr>
          <p:cNvSpPr txBox="1"/>
          <p:nvPr/>
        </p:nvSpPr>
        <p:spPr>
          <a:xfrm>
            <a:off x="1072193" y="3771812"/>
            <a:ext cx="4470851" cy="646331"/>
          </a:xfrm>
          <a:prstGeom prst="rect">
            <a:avLst/>
          </a:prstGeom>
          <a:noFill/>
        </p:spPr>
        <p:txBody>
          <a:bodyPr wrap="square" rtlCol="0">
            <a:spAutoFit/>
          </a:bodyPr>
          <a:lstStyle/>
          <a:p>
            <a:pPr marL="285750" indent="-285750">
              <a:buFont typeface="Arial" panose="020B0604020202020204" pitchFamily="34" charset="0"/>
              <a:buChar char="•"/>
            </a:pPr>
            <a:r>
              <a:rPr lang="en-US" dirty="0"/>
              <a:t>Fewer vehicle and pedestrian accidents on main route</a:t>
            </a:r>
          </a:p>
        </p:txBody>
      </p:sp>
      <p:sp>
        <p:nvSpPr>
          <p:cNvPr id="10" name="TextBox 9">
            <a:extLst>
              <a:ext uri="{FF2B5EF4-FFF2-40B4-BE49-F238E27FC236}">
                <a16:creationId xmlns:a16="http://schemas.microsoft.com/office/drawing/2014/main" id="{CF082E4A-64DC-44CD-98D7-E3B923750CF4}"/>
              </a:ext>
            </a:extLst>
          </p:cNvPr>
          <p:cNvSpPr txBox="1"/>
          <p:nvPr/>
        </p:nvSpPr>
        <p:spPr>
          <a:xfrm>
            <a:off x="6797310" y="2943420"/>
            <a:ext cx="5276006" cy="646331"/>
          </a:xfrm>
          <a:prstGeom prst="rect">
            <a:avLst/>
          </a:prstGeom>
          <a:noFill/>
        </p:spPr>
        <p:txBody>
          <a:bodyPr wrap="square" rtlCol="0">
            <a:spAutoFit/>
          </a:bodyPr>
          <a:lstStyle/>
          <a:p>
            <a:pPr marL="285750" indent="-285750">
              <a:buFont typeface="Arial" panose="020B0604020202020204" pitchFamily="34" charset="0"/>
              <a:buChar char="•"/>
            </a:pPr>
            <a:r>
              <a:rPr lang="en-US" dirty="0"/>
              <a:t>Economically distressed areas do not benefit from direct jobs</a:t>
            </a:r>
          </a:p>
        </p:txBody>
      </p:sp>
      <p:sp>
        <p:nvSpPr>
          <p:cNvPr id="11" name="TextBox 10">
            <a:extLst>
              <a:ext uri="{FF2B5EF4-FFF2-40B4-BE49-F238E27FC236}">
                <a16:creationId xmlns:a16="http://schemas.microsoft.com/office/drawing/2014/main" id="{D85E9BFB-1049-4C67-932A-7305471AA90F}"/>
              </a:ext>
            </a:extLst>
          </p:cNvPr>
          <p:cNvSpPr txBox="1"/>
          <p:nvPr/>
        </p:nvSpPr>
        <p:spPr>
          <a:xfrm>
            <a:off x="6797310" y="3583737"/>
            <a:ext cx="5122841" cy="923330"/>
          </a:xfrm>
          <a:prstGeom prst="rect">
            <a:avLst/>
          </a:prstGeom>
          <a:noFill/>
        </p:spPr>
        <p:txBody>
          <a:bodyPr wrap="square" rtlCol="0">
            <a:spAutoFit/>
          </a:bodyPr>
          <a:lstStyle/>
          <a:p>
            <a:pPr marL="285750" indent="-285750">
              <a:buFont typeface="Arial" panose="020B0604020202020204" pitchFamily="34" charset="0"/>
              <a:buChar char="•"/>
            </a:pPr>
            <a:r>
              <a:rPr lang="en-US" dirty="0"/>
              <a:t>Misaligned land use policies and poor complimentary infrastructure can reduce positive impacts</a:t>
            </a:r>
          </a:p>
        </p:txBody>
      </p:sp>
      <p:sp>
        <p:nvSpPr>
          <p:cNvPr id="13" name="Rectangle 12">
            <a:extLst>
              <a:ext uri="{FF2B5EF4-FFF2-40B4-BE49-F238E27FC236}">
                <a16:creationId xmlns:a16="http://schemas.microsoft.com/office/drawing/2014/main" id="{A44221F6-EF96-437B-8A6F-2446F17B055C}"/>
              </a:ext>
            </a:extLst>
          </p:cNvPr>
          <p:cNvSpPr/>
          <p:nvPr/>
        </p:nvSpPr>
        <p:spPr>
          <a:xfrm>
            <a:off x="4765871" y="4579060"/>
            <a:ext cx="2807936" cy="66729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tx1"/>
                </a:solidFill>
              </a:rPr>
              <a:t>It depends…</a:t>
            </a:r>
          </a:p>
        </p:txBody>
      </p:sp>
      <p:sp>
        <p:nvSpPr>
          <p:cNvPr id="14" name="TextBox 13">
            <a:extLst>
              <a:ext uri="{FF2B5EF4-FFF2-40B4-BE49-F238E27FC236}">
                <a16:creationId xmlns:a16="http://schemas.microsoft.com/office/drawing/2014/main" id="{3F87DAF1-90F4-4934-A874-E59C8BB19BAE}"/>
              </a:ext>
            </a:extLst>
          </p:cNvPr>
          <p:cNvSpPr txBox="1"/>
          <p:nvPr/>
        </p:nvSpPr>
        <p:spPr>
          <a:xfrm>
            <a:off x="1072195" y="5381315"/>
            <a:ext cx="3266483" cy="923330"/>
          </a:xfrm>
          <a:prstGeom prst="rect">
            <a:avLst/>
          </a:prstGeom>
          <a:noFill/>
        </p:spPr>
        <p:txBody>
          <a:bodyPr wrap="square" rtlCol="0">
            <a:spAutoFit/>
          </a:bodyPr>
          <a:lstStyle/>
          <a:p>
            <a:pPr marL="285750" indent="-285750">
              <a:buFont typeface="Arial" panose="020B0604020202020204" pitchFamily="34" charset="0"/>
              <a:buChar char="•"/>
            </a:pPr>
            <a:r>
              <a:rPr lang="en-US" dirty="0"/>
              <a:t>Economic impacts on small and medium communities are mixed</a:t>
            </a:r>
          </a:p>
        </p:txBody>
      </p:sp>
      <p:sp>
        <p:nvSpPr>
          <p:cNvPr id="15" name="TextBox 14">
            <a:extLst>
              <a:ext uri="{FF2B5EF4-FFF2-40B4-BE49-F238E27FC236}">
                <a16:creationId xmlns:a16="http://schemas.microsoft.com/office/drawing/2014/main" id="{6E7DD5AC-99E6-43A4-BF7F-664EC30593FC}"/>
              </a:ext>
            </a:extLst>
          </p:cNvPr>
          <p:cNvSpPr txBox="1"/>
          <p:nvPr/>
        </p:nvSpPr>
        <p:spPr>
          <a:xfrm>
            <a:off x="1072194" y="6232438"/>
            <a:ext cx="3819441" cy="369332"/>
          </a:xfrm>
          <a:prstGeom prst="rect">
            <a:avLst/>
          </a:prstGeom>
          <a:noFill/>
        </p:spPr>
        <p:txBody>
          <a:bodyPr wrap="square" rtlCol="0">
            <a:spAutoFit/>
          </a:bodyPr>
          <a:lstStyle/>
          <a:p>
            <a:pPr marL="285750" indent="-285750">
              <a:buFont typeface="Arial" panose="020B0604020202020204" pitchFamily="34" charset="0"/>
              <a:buChar char="•"/>
            </a:pPr>
            <a:r>
              <a:rPr lang="en-US" dirty="0"/>
              <a:t>Sales by industry are mixed</a:t>
            </a:r>
          </a:p>
        </p:txBody>
      </p:sp>
      <p:sp>
        <p:nvSpPr>
          <p:cNvPr id="16" name="TextBox 15">
            <a:extLst>
              <a:ext uri="{FF2B5EF4-FFF2-40B4-BE49-F238E27FC236}">
                <a16:creationId xmlns:a16="http://schemas.microsoft.com/office/drawing/2014/main" id="{A2A9755B-A9A3-402C-A6F2-65D2A45F0B05}"/>
              </a:ext>
            </a:extLst>
          </p:cNvPr>
          <p:cNvSpPr txBox="1"/>
          <p:nvPr/>
        </p:nvSpPr>
        <p:spPr>
          <a:xfrm>
            <a:off x="1072193" y="4416150"/>
            <a:ext cx="4470851" cy="369332"/>
          </a:xfrm>
          <a:prstGeom prst="rect">
            <a:avLst/>
          </a:prstGeom>
          <a:noFill/>
        </p:spPr>
        <p:txBody>
          <a:bodyPr wrap="square" rtlCol="0">
            <a:spAutoFit/>
          </a:bodyPr>
          <a:lstStyle/>
          <a:p>
            <a:pPr marL="285750" indent="-285750">
              <a:buFont typeface="Arial" panose="020B0604020202020204" pitchFamily="34" charset="0"/>
              <a:buChar char="•"/>
            </a:pPr>
            <a:r>
              <a:rPr lang="en-US" dirty="0"/>
              <a:t>Total sales often increase</a:t>
            </a:r>
          </a:p>
        </p:txBody>
      </p:sp>
      <p:sp>
        <p:nvSpPr>
          <p:cNvPr id="17" name="TextBox 16">
            <a:extLst>
              <a:ext uri="{FF2B5EF4-FFF2-40B4-BE49-F238E27FC236}">
                <a16:creationId xmlns:a16="http://schemas.microsoft.com/office/drawing/2014/main" id="{0976B19D-A7E0-4B42-9D48-F4B9271B90FC}"/>
              </a:ext>
            </a:extLst>
          </p:cNvPr>
          <p:cNvSpPr txBox="1"/>
          <p:nvPr/>
        </p:nvSpPr>
        <p:spPr>
          <a:xfrm>
            <a:off x="4338678" y="5359606"/>
            <a:ext cx="3819441" cy="923330"/>
          </a:xfrm>
          <a:prstGeom prst="rect">
            <a:avLst/>
          </a:prstGeom>
          <a:noFill/>
        </p:spPr>
        <p:txBody>
          <a:bodyPr wrap="square" rtlCol="0">
            <a:spAutoFit/>
          </a:bodyPr>
          <a:lstStyle/>
          <a:p>
            <a:pPr marL="285750" indent="-285750">
              <a:buFont typeface="Arial" panose="020B0604020202020204" pitchFamily="34" charset="0"/>
              <a:buChar char="•"/>
            </a:pPr>
            <a:r>
              <a:rPr lang="en-US" dirty="0"/>
              <a:t>Travel related and big box business relocate to bypass, service businesses unaffected</a:t>
            </a:r>
          </a:p>
        </p:txBody>
      </p:sp>
      <p:sp>
        <p:nvSpPr>
          <p:cNvPr id="18" name="TextBox 17">
            <a:extLst>
              <a:ext uri="{FF2B5EF4-FFF2-40B4-BE49-F238E27FC236}">
                <a16:creationId xmlns:a16="http://schemas.microsoft.com/office/drawing/2014/main" id="{9BD48875-4BD5-4C63-8B9B-63F87B4D3433}"/>
              </a:ext>
            </a:extLst>
          </p:cNvPr>
          <p:cNvSpPr txBox="1"/>
          <p:nvPr/>
        </p:nvSpPr>
        <p:spPr>
          <a:xfrm>
            <a:off x="8250883" y="5842980"/>
            <a:ext cx="3819441" cy="646331"/>
          </a:xfrm>
          <a:prstGeom prst="rect">
            <a:avLst/>
          </a:prstGeom>
          <a:noFill/>
        </p:spPr>
        <p:txBody>
          <a:bodyPr wrap="square" rtlCol="0">
            <a:spAutoFit/>
          </a:bodyPr>
          <a:lstStyle/>
          <a:p>
            <a:pPr marL="285750" indent="-285750">
              <a:buFont typeface="Arial" panose="020B0604020202020204" pitchFamily="34" charset="0"/>
              <a:buChar char="•"/>
            </a:pPr>
            <a:r>
              <a:rPr lang="en-US" dirty="0"/>
              <a:t>Sprawl and population growth are mixed</a:t>
            </a:r>
          </a:p>
        </p:txBody>
      </p:sp>
      <p:sp>
        <p:nvSpPr>
          <p:cNvPr id="19" name="TextBox 18">
            <a:extLst>
              <a:ext uri="{FF2B5EF4-FFF2-40B4-BE49-F238E27FC236}">
                <a16:creationId xmlns:a16="http://schemas.microsoft.com/office/drawing/2014/main" id="{A6D890D2-C253-45B8-B597-E4DD03BE42C9}"/>
              </a:ext>
            </a:extLst>
          </p:cNvPr>
          <p:cNvSpPr txBox="1"/>
          <p:nvPr/>
        </p:nvSpPr>
        <p:spPr>
          <a:xfrm>
            <a:off x="8253874" y="5359605"/>
            <a:ext cx="3819441" cy="369332"/>
          </a:xfrm>
          <a:prstGeom prst="rect">
            <a:avLst/>
          </a:prstGeom>
          <a:noFill/>
        </p:spPr>
        <p:txBody>
          <a:bodyPr wrap="square" rtlCol="0">
            <a:spAutoFit/>
          </a:bodyPr>
          <a:lstStyle/>
          <a:p>
            <a:pPr marL="285750" indent="-285750">
              <a:buFont typeface="Arial" panose="020B0604020202020204" pitchFamily="34" charset="0"/>
              <a:buChar char="•"/>
            </a:pPr>
            <a:r>
              <a:rPr lang="en-US" dirty="0"/>
              <a:t>No clear trend for property values</a:t>
            </a:r>
          </a:p>
        </p:txBody>
      </p:sp>
    </p:spTree>
    <p:extLst>
      <p:ext uri="{BB962C8B-B14F-4D97-AF65-F5344CB8AC3E}">
        <p14:creationId xmlns:p14="http://schemas.microsoft.com/office/powerpoint/2010/main" val="231014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EconWorks</a:t>
            </a:r>
            <a:r>
              <a:rPr lang="en-US" dirty="0"/>
              <a:t>: An FHWA Tool Kit for Economic Impact Analysis</a:t>
            </a:r>
          </a:p>
        </p:txBody>
      </p:sp>
      <p:sp>
        <p:nvSpPr>
          <p:cNvPr id="5" name="Content Placeholder 2">
            <a:extLst>
              <a:ext uri="{FF2B5EF4-FFF2-40B4-BE49-F238E27FC236}">
                <a16:creationId xmlns:a16="http://schemas.microsoft.com/office/drawing/2014/main" id="{4EEF481D-CB3C-4BF5-8102-87BC7200BB80}"/>
              </a:ext>
            </a:extLst>
          </p:cNvPr>
          <p:cNvSpPr txBox="1">
            <a:spLocks/>
          </p:cNvSpPr>
          <p:nvPr/>
        </p:nvSpPr>
        <p:spPr>
          <a:xfrm>
            <a:off x="838201" y="1853293"/>
            <a:ext cx="4822937" cy="365136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SHRP2 Program from FHWA</a:t>
            </a:r>
          </a:p>
          <a:p>
            <a:r>
              <a:rPr lang="en-US" sz="2100" dirty="0"/>
              <a:t>Used for economic impact assessment</a:t>
            </a:r>
          </a:p>
          <a:p>
            <a:r>
              <a:rPr lang="en-US" sz="2100" dirty="0"/>
              <a:t>EconWorks tool comprises a library of 100 case studies across the U.S.</a:t>
            </a:r>
          </a:p>
        </p:txBody>
      </p:sp>
      <p:pic>
        <p:nvPicPr>
          <p:cNvPr id="9" name="image2.jpeg">
            <a:extLst>
              <a:ext uri="{FF2B5EF4-FFF2-40B4-BE49-F238E27FC236}">
                <a16:creationId xmlns:a16="http://schemas.microsoft.com/office/drawing/2014/main" id="{E546ED64-8473-4DF2-8FBF-E82A48CBD269}"/>
              </a:ext>
            </a:extLst>
          </p:cNvPr>
          <p:cNvPicPr/>
          <p:nvPr/>
        </p:nvPicPr>
        <p:blipFill>
          <a:blip r:embed="rId3" cstate="print"/>
          <a:stretch>
            <a:fillRect/>
          </a:stretch>
        </p:blipFill>
        <p:spPr>
          <a:xfrm>
            <a:off x="838200" y="3678977"/>
            <a:ext cx="4822938" cy="2242572"/>
          </a:xfrm>
          <a:prstGeom prst="rect">
            <a:avLst/>
          </a:prstGeom>
        </p:spPr>
      </p:pic>
      <p:sp>
        <p:nvSpPr>
          <p:cNvPr id="3" name="Slide Number Placeholder 2"/>
          <p:cNvSpPr>
            <a:spLocks noGrp="1"/>
          </p:cNvSpPr>
          <p:nvPr>
            <p:ph type="sldNum" sz="quarter" idx="12"/>
          </p:nvPr>
        </p:nvSpPr>
        <p:spPr/>
        <p:txBody>
          <a:bodyPr/>
          <a:lstStyle/>
          <a:p>
            <a:fld id="{0296C635-E50A-4CED-A9AB-32890726B847}" type="slidenum">
              <a:rPr lang="en-US" smtClean="0"/>
              <a:t>8</a:t>
            </a:fld>
            <a:endParaRPr lang="en-US" dirty="0"/>
          </a:p>
        </p:txBody>
      </p:sp>
      <p:pic>
        <p:nvPicPr>
          <p:cNvPr id="13" name="Picture 12">
            <a:extLst>
              <a:ext uri="{FF2B5EF4-FFF2-40B4-BE49-F238E27FC236}">
                <a16:creationId xmlns:a16="http://schemas.microsoft.com/office/drawing/2014/main" id="{16F00C2F-90DE-4C0A-808D-9A980EE46CD5}"/>
              </a:ext>
            </a:extLst>
          </p:cNvPr>
          <p:cNvPicPr>
            <a:picLocks noChangeAspect="1"/>
          </p:cNvPicPr>
          <p:nvPr/>
        </p:nvPicPr>
        <p:blipFill rotWithShape="1">
          <a:blip r:embed="rId4"/>
          <a:srcRect t="1975" r="2826" b="1540"/>
          <a:stretch/>
        </p:blipFill>
        <p:spPr>
          <a:xfrm>
            <a:off x="5661138" y="1690690"/>
            <a:ext cx="6268577" cy="4661807"/>
          </a:xfrm>
          <a:prstGeom prst="rect">
            <a:avLst/>
          </a:prstGeom>
        </p:spPr>
      </p:pic>
      <p:sp>
        <p:nvSpPr>
          <p:cNvPr id="14" name="Rectangle 13">
            <a:extLst>
              <a:ext uri="{FF2B5EF4-FFF2-40B4-BE49-F238E27FC236}">
                <a16:creationId xmlns:a16="http://schemas.microsoft.com/office/drawing/2014/main" id="{94913B9B-3632-48E8-9DD4-6EF0115B6AEF}"/>
              </a:ext>
            </a:extLst>
          </p:cNvPr>
          <p:cNvSpPr/>
          <p:nvPr/>
        </p:nvSpPr>
        <p:spPr>
          <a:xfrm>
            <a:off x="5988818" y="6457890"/>
            <a:ext cx="5364982" cy="400110"/>
          </a:xfrm>
          <a:prstGeom prst="rect">
            <a:avLst/>
          </a:prstGeom>
        </p:spPr>
        <p:txBody>
          <a:bodyPr wrap="square">
            <a:spAutoFit/>
          </a:bodyPr>
          <a:lstStyle/>
          <a:p>
            <a:r>
              <a:rPr lang="en-US" sz="2000" b="1" dirty="0">
                <a:latin typeface="Calibri" panose="020F0502020204030204" pitchFamily="34" charset="0"/>
                <a:ea typeface="Calibri" panose="020F0502020204030204" pitchFamily="34" charset="0"/>
              </a:rPr>
              <a:t>EconWorks Output for Iowa Bypass (IDOT, 2015)</a:t>
            </a:r>
            <a:endParaRPr lang="en-US" sz="2000" b="1" dirty="0"/>
          </a:p>
        </p:txBody>
      </p:sp>
    </p:spTree>
    <p:extLst>
      <p:ext uri="{BB962C8B-B14F-4D97-AF65-F5344CB8AC3E}">
        <p14:creationId xmlns:p14="http://schemas.microsoft.com/office/powerpoint/2010/main" val="301285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EconWorks</a:t>
            </a:r>
            <a:r>
              <a:rPr lang="en-US" dirty="0"/>
              <a:t>: Project requirements	</a:t>
            </a:r>
          </a:p>
        </p:txBody>
      </p:sp>
      <p:sp>
        <p:nvSpPr>
          <p:cNvPr id="11" name="Content Placeholder 10"/>
          <p:cNvSpPr>
            <a:spLocks noGrp="1"/>
          </p:cNvSpPr>
          <p:nvPr>
            <p:ph idx="1"/>
          </p:nvPr>
        </p:nvSpPr>
        <p:spPr>
          <a:xfrm>
            <a:off x="838200" y="1825625"/>
            <a:ext cx="9924207" cy="4351338"/>
          </a:xfrm>
        </p:spPr>
        <p:txBody>
          <a:bodyPr/>
          <a:lstStyle/>
          <a:p>
            <a:pPr marL="685800" lvl="1" indent="-342900">
              <a:spcBef>
                <a:spcPts val="450"/>
              </a:spcBef>
              <a:buFont typeface="+mj-lt"/>
              <a:buAutoNum type="arabicPeriod"/>
            </a:pPr>
            <a:r>
              <a:rPr lang="en-US" sz="2400" dirty="0"/>
              <a:t>Completed for a least five years</a:t>
            </a:r>
          </a:p>
          <a:p>
            <a:pPr marL="685800" lvl="1" indent="-342900">
              <a:spcBef>
                <a:spcPts val="450"/>
              </a:spcBef>
              <a:buFont typeface="+mj-lt"/>
              <a:buAutoNum type="arabicPeriod"/>
            </a:pPr>
            <a:r>
              <a:rPr lang="en-US" sz="2400" dirty="0"/>
              <a:t>Economic development as key motivation </a:t>
            </a:r>
          </a:p>
          <a:p>
            <a:pPr marL="685800" lvl="1" indent="-342900">
              <a:spcBef>
                <a:spcPts val="450"/>
              </a:spcBef>
              <a:buFont typeface="+mj-lt"/>
              <a:buAutoNum type="arabicPeriod"/>
            </a:pPr>
            <a:r>
              <a:rPr lang="en-US" sz="2400" dirty="0"/>
              <a:t>Must have a highway component</a:t>
            </a:r>
          </a:p>
          <a:p>
            <a:pPr marL="685800" lvl="1" indent="-342900">
              <a:spcBef>
                <a:spcPts val="450"/>
              </a:spcBef>
              <a:buFont typeface="+mj-lt"/>
              <a:buAutoNum type="arabicPeriod"/>
            </a:pPr>
            <a:r>
              <a:rPr lang="en-US" sz="2400" dirty="0"/>
              <a:t>Possess all required data…</a:t>
            </a:r>
          </a:p>
          <a:p>
            <a:endParaRPr lang="en-US" dirty="0"/>
          </a:p>
        </p:txBody>
      </p:sp>
      <p:sp>
        <p:nvSpPr>
          <p:cNvPr id="5" name="Slide Number Placeholder 4"/>
          <p:cNvSpPr>
            <a:spLocks noGrp="1"/>
          </p:cNvSpPr>
          <p:nvPr>
            <p:ph type="sldNum" sz="quarter" idx="12"/>
          </p:nvPr>
        </p:nvSpPr>
        <p:spPr/>
        <p:txBody>
          <a:bodyPr/>
          <a:lstStyle/>
          <a:p>
            <a:fld id="{0296C635-E50A-4CED-A9AB-32890726B847}" type="slidenum">
              <a:rPr lang="en-US" smtClean="0"/>
              <a:pPr/>
              <a:t>9</a:t>
            </a:fld>
            <a:endParaRPr lang="en-US"/>
          </a:p>
        </p:txBody>
      </p:sp>
      <p:sp>
        <p:nvSpPr>
          <p:cNvPr id="9" name="Rectangle 8">
            <a:extLst>
              <a:ext uri="{FF2B5EF4-FFF2-40B4-BE49-F238E27FC236}">
                <a16:creationId xmlns:a16="http://schemas.microsoft.com/office/drawing/2014/main" id="{7D46C19B-73BD-4526-8CDA-48CC4D983813}"/>
              </a:ext>
            </a:extLst>
          </p:cNvPr>
          <p:cNvSpPr/>
          <p:nvPr/>
        </p:nvSpPr>
        <p:spPr>
          <a:xfrm>
            <a:off x="3099792" y="3595505"/>
            <a:ext cx="4067524" cy="461665"/>
          </a:xfrm>
          <a:prstGeom prst="rect">
            <a:avLst/>
          </a:prstGeom>
        </p:spPr>
        <p:txBody>
          <a:bodyPr wrap="none">
            <a:spAutoFit/>
          </a:bodyPr>
          <a:lstStyle/>
          <a:p>
            <a:pPr marL="57150" algn="just">
              <a:spcBef>
                <a:spcPts val="701"/>
              </a:spcBef>
              <a:spcAft>
                <a:spcPts val="41"/>
              </a:spcAft>
            </a:pPr>
            <a:r>
              <a:rPr lang="en-US" sz="2400" b="1" dirty="0">
                <a:latin typeface="Calibri" panose="020F0502020204030204" pitchFamily="34" charset="0"/>
                <a:ea typeface="Calibri" panose="020F0502020204030204" pitchFamily="34" charset="0"/>
              </a:rPr>
              <a:t>EconWorks Case Study Library</a:t>
            </a:r>
          </a:p>
        </p:txBody>
      </p:sp>
      <p:graphicFrame>
        <p:nvGraphicFramePr>
          <p:cNvPr id="10" name="Table 9">
            <a:extLst>
              <a:ext uri="{FF2B5EF4-FFF2-40B4-BE49-F238E27FC236}">
                <a16:creationId xmlns:a16="http://schemas.microsoft.com/office/drawing/2014/main" id="{48412F76-7144-4BF0-9C23-F5023BFCAFFC}"/>
              </a:ext>
            </a:extLst>
          </p:cNvPr>
          <p:cNvGraphicFramePr>
            <a:graphicFrameLocks noGrp="1"/>
          </p:cNvGraphicFramePr>
          <p:nvPr>
            <p:extLst>
              <p:ext uri="{D42A27DB-BD31-4B8C-83A1-F6EECF244321}">
                <p14:modId xmlns:p14="http://schemas.microsoft.com/office/powerpoint/2010/main" val="1199377522"/>
              </p:ext>
            </p:extLst>
          </p:nvPr>
        </p:nvGraphicFramePr>
        <p:xfrm>
          <a:off x="3287557" y="4057170"/>
          <a:ext cx="5616885" cy="1828800"/>
        </p:xfrm>
        <a:graphic>
          <a:graphicData uri="http://schemas.openxmlformats.org/drawingml/2006/table">
            <a:tbl>
              <a:tblPr firstRow="1" firstCol="1" lastRow="1" bandRow="1"/>
              <a:tblGrid>
                <a:gridCol w="1416061">
                  <a:extLst>
                    <a:ext uri="{9D8B030D-6E8A-4147-A177-3AD203B41FA5}">
                      <a16:colId xmlns:a16="http://schemas.microsoft.com/office/drawing/2014/main" val="3716405266"/>
                    </a:ext>
                  </a:extLst>
                </a:gridCol>
                <a:gridCol w="1100193">
                  <a:extLst>
                    <a:ext uri="{9D8B030D-6E8A-4147-A177-3AD203B41FA5}">
                      <a16:colId xmlns:a16="http://schemas.microsoft.com/office/drawing/2014/main" val="3838065214"/>
                    </a:ext>
                  </a:extLst>
                </a:gridCol>
                <a:gridCol w="1057791">
                  <a:extLst>
                    <a:ext uri="{9D8B030D-6E8A-4147-A177-3AD203B41FA5}">
                      <a16:colId xmlns:a16="http://schemas.microsoft.com/office/drawing/2014/main" val="2840702943"/>
                    </a:ext>
                  </a:extLst>
                </a:gridCol>
                <a:gridCol w="1021420">
                  <a:extLst>
                    <a:ext uri="{9D8B030D-6E8A-4147-A177-3AD203B41FA5}">
                      <a16:colId xmlns:a16="http://schemas.microsoft.com/office/drawing/2014/main" val="4063757972"/>
                    </a:ext>
                  </a:extLst>
                </a:gridCol>
                <a:gridCol w="1021420">
                  <a:extLst>
                    <a:ext uri="{9D8B030D-6E8A-4147-A177-3AD203B41FA5}">
                      <a16:colId xmlns:a16="http://schemas.microsoft.com/office/drawing/2014/main" val="4275414433"/>
                    </a:ext>
                  </a:extLst>
                </a:gridCol>
              </a:tblGrid>
              <a:tr h="208568">
                <a:tc rowSpan="2">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Type</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45B29D"/>
                      </a:solidFill>
                      <a:prstDash val="solid"/>
                      <a:round/>
                      <a:headEnd type="none" w="med" len="med"/>
                      <a:tailEnd type="none" w="med" len="med"/>
                    </a:lnL>
                    <a:lnR>
                      <a:noFill/>
                    </a:lnR>
                    <a:lnT w="12700" cap="flat" cmpd="sng" algn="ctr">
                      <a:solidFill>
                        <a:srgbClr val="45B29D"/>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45B29D"/>
                    </a:solidFill>
                  </a:tcPr>
                </a:tc>
                <a:tc rowSpan="2">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Case Studies</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a:noFill/>
                    </a:lnL>
                    <a:lnR>
                      <a:noFill/>
                    </a:lnR>
                    <a:lnT w="12700" cap="flat" cmpd="sng" algn="ctr">
                      <a:solidFill>
                        <a:srgbClr val="45B29D"/>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45B29D"/>
                    </a:solidFill>
                  </a:tcPr>
                </a:tc>
                <a:tc gridSpan="3">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Project Setting</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a:noFill/>
                    </a:lnL>
                    <a:lnR>
                      <a:noFill/>
                    </a:lnR>
                    <a:lnT w="12700" cap="flat" cmpd="sng" algn="ctr">
                      <a:solidFill>
                        <a:srgbClr val="45B29D"/>
                      </a:solidFill>
                      <a:prstDash val="solid"/>
                      <a:round/>
                      <a:headEnd type="none" w="med" len="med"/>
                      <a:tailEnd type="none" w="med" len="med"/>
                    </a:lnT>
                    <a:lnB w="12700" cap="flat" cmpd="sng" algn="ctr">
                      <a:solidFill>
                        <a:srgbClr val="45B29D"/>
                      </a:solidFill>
                      <a:prstDash val="solid"/>
                      <a:round/>
                      <a:headEnd type="none" w="med" len="med"/>
                      <a:tailEnd type="none" w="med" len="med"/>
                    </a:lnB>
                    <a:solidFill>
                      <a:srgbClr val="45B29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7365423"/>
                  </a:ext>
                </a:extLst>
              </a:tr>
              <a:tr h="224595">
                <a:tc vMerge="1">
                  <a:txBody>
                    <a:bodyPr/>
                    <a:lstStyle/>
                    <a:p>
                      <a:endParaRPr lang="en-US"/>
                    </a:p>
                  </a:txBody>
                  <a:tcPr/>
                </a:tc>
                <a:tc vMerge="1">
                  <a:txBody>
                    <a:bodyPr/>
                    <a:lstStyle/>
                    <a:p>
                      <a:endParaRPr lang="en-US"/>
                    </a:p>
                  </a:txBody>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Metro</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45B29D"/>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45B29D"/>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Rural</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45B29D"/>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45B29D"/>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Mixed</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45B29D"/>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45B29D"/>
                    </a:solidFill>
                  </a:tcPr>
                </a:tc>
                <a:extLst>
                  <a:ext uri="{0D108BD9-81ED-4DB2-BD59-A6C34878D82A}">
                    <a16:rowId xmlns:a16="http://schemas.microsoft.com/office/drawing/2014/main" val="9594124"/>
                  </a:ext>
                </a:extLst>
              </a:tr>
              <a:tr h="251903">
                <a:tc>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Bypass</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13</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8</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extLst>
                  <a:ext uri="{0D108BD9-81ED-4DB2-BD59-A6C34878D82A}">
                    <a16:rowId xmlns:a16="http://schemas.microsoft.com/office/drawing/2014/main" val="2234318376"/>
                  </a:ext>
                </a:extLst>
              </a:tr>
              <a:tr h="251903">
                <a:tc>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Widening</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D9F0EB"/>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9</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D9F0EB"/>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D9F0EB"/>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D9F0EB"/>
                    </a:solidFill>
                  </a:tcPr>
                </a:tc>
                <a:tc>
                  <a:txBody>
                    <a:bodyPr/>
                    <a:lstStyle/>
                    <a:p>
                      <a:pPr marL="0" marR="0" algn="ctr">
                        <a:spcBef>
                          <a:spcPts val="0"/>
                        </a:spcBef>
                        <a:spcAft>
                          <a:spcPts val="600"/>
                        </a:spcAft>
                      </a:pPr>
                      <a:r>
                        <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a:t>
                      </a: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rgbClr val="D9F0EB"/>
                    </a:solidFill>
                  </a:tcPr>
                </a:tc>
                <a:extLst>
                  <a:ext uri="{0D108BD9-81ED-4DB2-BD59-A6C34878D82A}">
                    <a16:rowId xmlns:a16="http://schemas.microsoft.com/office/drawing/2014/main" val="1088740978"/>
                  </a:ext>
                </a:extLst>
              </a:tr>
              <a:tr h="251903">
                <a:tc>
                  <a:txBody>
                    <a:bodyPr/>
                    <a:lstStyle/>
                    <a:p>
                      <a:pPr marL="0" marR="0" algn="ctr">
                        <a:spcBef>
                          <a:spcPts val="0"/>
                        </a:spcBef>
                        <a:spcAft>
                          <a:spcPts val="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All</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56</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23</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tc>
                  <a:txBody>
                    <a:bodyPr/>
                    <a:lstStyle/>
                    <a:p>
                      <a:pPr marL="0" marR="0" algn="ctr">
                        <a:spcBef>
                          <a:spcPts val="0"/>
                        </a:spcBef>
                        <a:spcAft>
                          <a:spcPts val="600"/>
                        </a:spcAft>
                      </a:pPr>
                      <a:r>
                        <a:rPr lang="en-US" sz="24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21</a:t>
                      </a:r>
                      <a:endParaRPr lang="en-US" sz="2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lnL w="12700" cap="flat" cmpd="sng" algn="ctr">
                      <a:solidFill>
                        <a:srgbClr val="8DD3C5"/>
                      </a:solidFill>
                      <a:prstDash val="solid"/>
                      <a:round/>
                      <a:headEnd type="none" w="med" len="med"/>
                      <a:tailEnd type="none" w="med" len="med"/>
                    </a:lnL>
                    <a:lnR w="12700" cap="flat" cmpd="sng" algn="ctr">
                      <a:solidFill>
                        <a:srgbClr val="8DD3C5"/>
                      </a:solidFill>
                      <a:prstDash val="solid"/>
                      <a:round/>
                      <a:headEnd type="none" w="med" len="med"/>
                      <a:tailEnd type="none" w="med" len="med"/>
                    </a:lnR>
                    <a:lnT w="12700" cap="flat" cmpd="sng" algn="ctr">
                      <a:solidFill>
                        <a:srgbClr val="8DD3C5"/>
                      </a:solidFill>
                      <a:prstDash val="solid"/>
                      <a:round/>
                      <a:headEnd type="none" w="med" len="med"/>
                      <a:tailEnd type="none" w="med" len="med"/>
                    </a:lnT>
                    <a:lnB w="12700" cap="flat" cmpd="sng" algn="ctr">
                      <a:solidFill>
                        <a:srgbClr val="8DD3C5"/>
                      </a:solidFill>
                      <a:prstDash val="solid"/>
                      <a:round/>
                      <a:headEnd type="none" w="med" len="med"/>
                      <a:tailEnd type="none" w="med" len="med"/>
                    </a:lnB>
                    <a:solidFill>
                      <a:schemeClr val="bg1"/>
                    </a:solidFill>
                  </a:tcPr>
                </a:tc>
                <a:extLst>
                  <a:ext uri="{0D108BD9-81ED-4DB2-BD59-A6C34878D82A}">
                    <a16:rowId xmlns:a16="http://schemas.microsoft.com/office/drawing/2014/main" val="1881060141"/>
                  </a:ext>
                </a:extLst>
              </a:tr>
            </a:tbl>
          </a:graphicData>
        </a:graphic>
      </p:graphicFrame>
    </p:spTree>
    <p:extLst>
      <p:ext uri="{BB962C8B-B14F-4D97-AF65-F5344CB8AC3E}">
        <p14:creationId xmlns:p14="http://schemas.microsoft.com/office/powerpoint/2010/main" val="1384331680"/>
      </p:ext>
    </p:extLst>
  </p:cSld>
  <p:clrMapOvr>
    <a:masterClrMapping/>
  </p:clrMapOvr>
</p:sld>
</file>

<file path=ppt/theme/theme1.xml><?xml version="1.0" encoding="utf-8"?>
<a:theme xmlns:a="http://schemas.openxmlformats.org/drawingml/2006/main" name="Office Theme">
  <a:themeElements>
    <a:clrScheme name="Uark Scheme">
      <a:dk1>
        <a:sysClr val="windowText" lastClr="000000"/>
      </a:dk1>
      <a:lt1>
        <a:sysClr val="window" lastClr="FFFFFF"/>
      </a:lt1>
      <a:dk2>
        <a:srgbClr val="6A6A60"/>
      </a:dk2>
      <a:lt2>
        <a:srgbClr val="E7E6E6"/>
      </a:lt2>
      <a:accent1>
        <a:srgbClr val="33455C"/>
      </a:accent1>
      <a:accent2>
        <a:srgbClr val="45B29D"/>
      </a:accent2>
      <a:accent3>
        <a:srgbClr val="EFC94C"/>
      </a:accent3>
      <a:accent4>
        <a:srgbClr val="E27A3F"/>
      </a:accent4>
      <a:accent5>
        <a:srgbClr val="DF5A49"/>
      </a:accent5>
      <a:accent6>
        <a:srgbClr val="97A144"/>
      </a:accent6>
      <a:hlink>
        <a:srgbClr val="9D2235"/>
      </a:hlink>
      <a:folHlink>
        <a:srgbClr val="42424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B7BB9FC-FF41-4AEA-A611-3C5B2533B130}" vid="{7CBF45A9-D1DE-40A4-9605-59A40794C50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Template</Template>
  <TotalTime>5439</TotalTime>
  <Words>3216</Words>
  <Application>Microsoft Office PowerPoint</Application>
  <PresentationFormat>Widescreen</PresentationFormat>
  <Paragraphs>521</Paragraphs>
  <Slides>40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Open Sans</vt:lpstr>
      <vt:lpstr>Office Theme</vt:lpstr>
      <vt:lpstr>Developing an Evidence-Based Framework for Bypass and Widening Projects and the Effects on Communities</vt:lpstr>
      <vt:lpstr>Project Motivation</vt:lpstr>
      <vt:lpstr>Objectives </vt:lpstr>
      <vt:lpstr>University of Arkansas Team </vt:lpstr>
      <vt:lpstr>Tasks  </vt:lpstr>
      <vt:lpstr>Presentation Outline</vt:lpstr>
      <vt:lpstr>Background:  Positive and adverse impacts of highway projects</vt:lpstr>
      <vt:lpstr>EconWorks: An FHWA Tool Kit for Economic Impact Analysis</vt:lpstr>
      <vt:lpstr>EconWorks: Project requirements </vt:lpstr>
      <vt:lpstr>EconWorks: Case study data requirements </vt:lpstr>
      <vt:lpstr>Study Sites: Locations </vt:lpstr>
      <vt:lpstr>Study Sites: Construction Start and End Dates</vt:lpstr>
      <vt:lpstr>Comparison: County Population Before and After</vt:lpstr>
      <vt:lpstr>Comparison: County per capita income (PCI) before and after</vt:lpstr>
      <vt:lpstr>Study Sites: Documents and Data</vt:lpstr>
      <vt:lpstr>Example: Grady Bypass Site Characteristics</vt:lpstr>
      <vt:lpstr>Example: Grady Bypass Aerial Images </vt:lpstr>
      <vt:lpstr>PowerPoint Presentation</vt:lpstr>
      <vt:lpstr>PowerPoint Presentation</vt:lpstr>
      <vt:lpstr>PowerPoint Presentation</vt:lpstr>
      <vt:lpstr>PowerPoint Presentation</vt:lpstr>
      <vt:lpstr>PowerPoint Presentation</vt:lpstr>
      <vt:lpstr>Example: Grady Bypass Crash Occurrence</vt:lpstr>
      <vt:lpstr>Site Comparisons: Economic Setting and Project Characteristics of Bypass Projects</vt:lpstr>
      <vt:lpstr>Example: Siloam Springs Widening Characteristics</vt:lpstr>
      <vt:lpstr>Example: Siloam Springs Widening Aerial 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Siloam Springs Crash Occurrence</vt:lpstr>
      <vt:lpstr>Site Comparisons: Economic Setting and Project Characteristics of Widening Projects </vt:lpstr>
      <vt:lpstr>Matched Pairs: Selection of Cities for Comparative Analysis</vt:lpstr>
      <vt:lpstr>Matched Pairs Selection Example: Grady Bypass</vt:lpstr>
      <vt:lpstr>Matched Pairs: Proposed List of Matched Cities</vt:lpstr>
      <vt:lpstr>Next Step: Interviews and survey assessment of impacts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Sanjeev Bhurtyal</dc:creator>
  <cp:lastModifiedBy>Sarah Vavrik Hernandez</cp:lastModifiedBy>
  <cp:revision>689</cp:revision>
  <cp:lastPrinted>2019-06-02T18:17:45Z</cp:lastPrinted>
  <dcterms:created xsi:type="dcterms:W3CDTF">2019-03-11T15:59:09Z</dcterms:created>
  <dcterms:modified xsi:type="dcterms:W3CDTF">2019-08-14T19:12:46Z</dcterms:modified>
</cp:coreProperties>
</file>